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5"/>
  </p:notesMasterIdLst>
  <p:handoutMasterIdLst>
    <p:handoutMasterId r:id="rId246"/>
  </p:handoutMasterIdLst>
  <p:sldIdLst>
    <p:sldId id="476" r:id="rId2"/>
    <p:sldId id="490" r:id="rId3"/>
    <p:sldId id="501" r:id="rId4"/>
    <p:sldId id="491" r:id="rId5"/>
    <p:sldId id="493" r:id="rId6"/>
    <p:sldId id="492" r:id="rId7"/>
    <p:sldId id="496" r:id="rId8"/>
    <p:sldId id="497" r:id="rId9"/>
    <p:sldId id="498" r:id="rId10"/>
    <p:sldId id="499" r:id="rId11"/>
    <p:sldId id="500" r:id="rId12"/>
    <p:sldId id="452" r:id="rId13"/>
    <p:sldId id="453" r:id="rId14"/>
    <p:sldId id="477" r:id="rId15"/>
    <p:sldId id="478" r:id="rId16"/>
    <p:sldId id="479" r:id="rId17"/>
    <p:sldId id="480" r:id="rId18"/>
    <p:sldId id="481" r:id="rId19"/>
    <p:sldId id="482" r:id="rId20"/>
    <p:sldId id="484" r:id="rId21"/>
    <p:sldId id="485" r:id="rId22"/>
    <p:sldId id="486" r:id="rId23"/>
    <p:sldId id="256" r:id="rId24"/>
    <p:sldId id="257" r:id="rId25"/>
    <p:sldId id="258" r:id="rId26"/>
    <p:sldId id="264" r:id="rId27"/>
    <p:sldId id="261" r:id="rId28"/>
    <p:sldId id="262" r:id="rId29"/>
    <p:sldId id="263" r:id="rId30"/>
    <p:sldId id="271" r:id="rId31"/>
    <p:sldId id="266" r:id="rId32"/>
    <p:sldId id="260" r:id="rId33"/>
    <p:sldId id="265" r:id="rId34"/>
    <p:sldId id="267" r:id="rId35"/>
    <p:sldId id="268" r:id="rId36"/>
    <p:sldId id="269" r:id="rId37"/>
    <p:sldId id="272" r:id="rId38"/>
    <p:sldId id="273" r:id="rId39"/>
    <p:sldId id="270" r:id="rId40"/>
    <p:sldId id="274" r:id="rId41"/>
    <p:sldId id="275" r:id="rId42"/>
    <p:sldId id="276" r:id="rId43"/>
    <p:sldId id="278" r:id="rId44"/>
    <p:sldId id="294" r:id="rId45"/>
    <p:sldId id="296" r:id="rId46"/>
    <p:sldId id="297" r:id="rId47"/>
    <p:sldId id="313" r:id="rId48"/>
    <p:sldId id="314" r:id="rId49"/>
    <p:sldId id="317" r:id="rId50"/>
    <p:sldId id="315" r:id="rId51"/>
    <p:sldId id="316" r:id="rId52"/>
    <p:sldId id="298" r:id="rId53"/>
    <p:sldId id="299" r:id="rId54"/>
    <p:sldId id="502" r:id="rId55"/>
    <p:sldId id="301" r:id="rId56"/>
    <p:sldId id="300" r:id="rId57"/>
    <p:sldId id="303" r:id="rId58"/>
    <p:sldId id="306" r:id="rId59"/>
    <p:sldId id="307" r:id="rId60"/>
    <p:sldId id="304" r:id="rId61"/>
    <p:sldId id="309" r:id="rId62"/>
    <p:sldId id="310" r:id="rId63"/>
    <p:sldId id="311" r:id="rId64"/>
    <p:sldId id="312" r:id="rId65"/>
    <p:sldId id="279" r:id="rId66"/>
    <p:sldId id="280" r:id="rId67"/>
    <p:sldId id="504" r:id="rId68"/>
    <p:sldId id="282" r:id="rId69"/>
    <p:sldId id="283" r:id="rId70"/>
    <p:sldId id="281" r:id="rId71"/>
    <p:sldId id="284" r:id="rId72"/>
    <p:sldId id="285" r:id="rId73"/>
    <p:sldId id="286" r:id="rId74"/>
    <p:sldId id="503" r:id="rId75"/>
    <p:sldId id="287" r:id="rId76"/>
    <p:sldId id="288" r:id="rId77"/>
    <p:sldId id="289" r:id="rId78"/>
    <p:sldId id="290" r:id="rId79"/>
    <p:sldId id="292" r:id="rId80"/>
    <p:sldId id="291" r:id="rId81"/>
    <p:sldId id="293" r:id="rId82"/>
    <p:sldId id="318" r:id="rId83"/>
    <p:sldId id="319" r:id="rId84"/>
    <p:sldId id="320" r:id="rId85"/>
    <p:sldId id="321" r:id="rId86"/>
    <p:sldId id="322" r:id="rId87"/>
    <p:sldId id="487" r:id="rId88"/>
    <p:sldId id="488" r:id="rId89"/>
    <p:sldId id="323" r:id="rId90"/>
    <p:sldId id="324" r:id="rId91"/>
    <p:sldId id="325" r:id="rId92"/>
    <p:sldId id="326" r:id="rId93"/>
    <p:sldId id="327" r:id="rId94"/>
    <p:sldId id="328" r:id="rId95"/>
    <p:sldId id="329" r:id="rId96"/>
    <p:sldId id="330" r:id="rId97"/>
    <p:sldId id="331" r:id="rId98"/>
    <p:sldId id="334" r:id="rId99"/>
    <p:sldId id="335" r:id="rId100"/>
    <p:sldId id="336" r:id="rId101"/>
    <p:sldId id="337" r:id="rId102"/>
    <p:sldId id="333" r:id="rId103"/>
    <p:sldId id="332" r:id="rId104"/>
    <p:sldId id="338" r:id="rId105"/>
    <p:sldId id="342" r:id="rId106"/>
    <p:sldId id="459" r:id="rId107"/>
    <p:sldId id="505" r:id="rId108"/>
    <p:sldId id="340" r:id="rId109"/>
    <p:sldId id="341" r:id="rId110"/>
    <p:sldId id="343" r:id="rId111"/>
    <p:sldId id="344" r:id="rId112"/>
    <p:sldId id="345" r:id="rId113"/>
    <p:sldId id="456" r:id="rId114"/>
    <p:sldId id="457" r:id="rId115"/>
    <p:sldId id="458" r:id="rId116"/>
    <p:sldId id="346" r:id="rId117"/>
    <p:sldId id="347" r:id="rId118"/>
    <p:sldId id="506" r:id="rId119"/>
    <p:sldId id="348" r:id="rId120"/>
    <p:sldId id="349" r:id="rId121"/>
    <p:sldId id="362" r:id="rId122"/>
    <p:sldId id="355" r:id="rId123"/>
    <p:sldId id="351" r:id="rId124"/>
    <p:sldId id="352" r:id="rId125"/>
    <p:sldId id="353" r:id="rId126"/>
    <p:sldId id="354" r:id="rId127"/>
    <p:sldId id="356" r:id="rId128"/>
    <p:sldId id="357" r:id="rId129"/>
    <p:sldId id="358" r:id="rId130"/>
    <p:sldId id="359" r:id="rId131"/>
    <p:sldId id="360" r:id="rId132"/>
    <p:sldId id="361" r:id="rId133"/>
    <p:sldId id="363" r:id="rId134"/>
    <p:sldId id="364" r:id="rId135"/>
    <p:sldId id="365" r:id="rId136"/>
    <p:sldId id="366" r:id="rId137"/>
    <p:sldId id="367" r:id="rId138"/>
    <p:sldId id="368" r:id="rId139"/>
    <p:sldId id="369" r:id="rId140"/>
    <p:sldId id="370" r:id="rId141"/>
    <p:sldId id="371" r:id="rId142"/>
    <p:sldId id="372" r:id="rId143"/>
    <p:sldId id="507" r:id="rId144"/>
    <p:sldId id="373" r:id="rId145"/>
    <p:sldId id="374" r:id="rId146"/>
    <p:sldId id="508" r:id="rId147"/>
    <p:sldId id="509" r:id="rId148"/>
    <p:sldId id="510" r:id="rId149"/>
    <p:sldId id="376" r:id="rId150"/>
    <p:sldId id="375" r:id="rId151"/>
    <p:sldId id="377" r:id="rId152"/>
    <p:sldId id="461" r:id="rId153"/>
    <p:sldId id="462" r:id="rId154"/>
    <p:sldId id="463" r:id="rId155"/>
    <p:sldId id="464" r:id="rId156"/>
    <p:sldId id="465" r:id="rId157"/>
    <p:sldId id="378" r:id="rId158"/>
    <p:sldId id="379" r:id="rId159"/>
    <p:sldId id="380" r:id="rId160"/>
    <p:sldId id="381" r:id="rId161"/>
    <p:sldId id="382" r:id="rId162"/>
    <p:sldId id="383" r:id="rId163"/>
    <p:sldId id="384" r:id="rId164"/>
    <p:sldId id="385" r:id="rId165"/>
    <p:sldId id="386" r:id="rId166"/>
    <p:sldId id="387" r:id="rId167"/>
    <p:sldId id="388" r:id="rId168"/>
    <p:sldId id="389" r:id="rId169"/>
    <p:sldId id="390" r:id="rId170"/>
    <p:sldId id="391" r:id="rId171"/>
    <p:sldId id="412" r:id="rId172"/>
    <p:sldId id="393" r:id="rId173"/>
    <p:sldId id="394" r:id="rId174"/>
    <p:sldId id="395" r:id="rId175"/>
    <p:sldId id="406" r:id="rId176"/>
    <p:sldId id="396" r:id="rId177"/>
    <p:sldId id="397" r:id="rId178"/>
    <p:sldId id="398" r:id="rId179"/>
    <p:sldId id="399" r:id="rId180"/>
    <p:sldId id="400" r:id="rId181"/>
    <p:sldId id="405" r:id="rId182"/>
    <p:sldId id="407" r:id="rId183"/>
    <p:sldId id="401" r:id="rId184"/>
    <p:sldId id="402" r:id="rId185"/>
    <p:sldId id="403" r:id="rId186"/>
    <p:sldId id="404" r:id="rId187"/>
    <p:sldId id="408" r:id="rId188"/>
    <p:sldId id="409" r:id="rId189"/>
    <p:sldId id="410" r:id="rId190"/>
    <p:sldId id="413" r:id="rId191"/>
    <p:sldId id="414" r:id="rId192"/>
    <p:sldId id="415" r:id="rId193"/>
    <p:sldId id="416" r:id="rId194"/>
    <p:sldId id="417" r:id="rId195"/>
    <p:sldId id="418" r:id="rId196"/>
    <p:sldId id="419" r:id="rId197"/>
    <p:sldId id="420" r:id="rId198"/>
    <p:sldId id="422" r:id="rId199"/>
    <p:sldId id="423" r:id="rId200"/>
    <p:sldId id="424" r:id="rId201"/>
    <p:sldId id="425" r:id="rId202"/>
    <p:sldId id="426" r:id="rId203"/>
    <p:sldId id="427" r:id="rId204"/>
    <p:sldId id="428" r:id="rId205"/>
    <p:sldId id="429" r:id="rId206"/>
    <p:sldId id="430" r:id="rId207"/>
    <p:sldId id="431" r:id="rId208"/>
    <p:sldId id="432" r:id="rId209"/>
    <p:sldId id="433" r:id="rId210"/>
    <p:sldId id="434" r:id="rId211"/>
    <p:sldId id="511" r:id="rId212"/>
    <p:sldId id="512" r:id="rId213"/>
    <p:sldId id="522" r:id="rId214"/>
    <p:sldId id="520" r:id="rId215"/>
    <p:sldId id="521" r:id="rId216"/>
    <p:sldId id="515" r:id="rId217"/>
    <p:sldId id="519" r:id="rId218"/>
    <p:sldId id="517" r:id="rId219"/>
    <p:sldId id="516" r:id="rId220"/>
    <p:sldId id="518" r:id="rId221"/>
    <p:sldId id="435" r:id="rId222"/>
    <p:sldId id="436" r:id="rId223"/>
    <p:sldId id="437" r:id="rId224"/>
    <p:sldId id="438" r:id="rId225"/>
    <p:sldId id="439" r:id="rId226"/>
    <p:sldId id="440" r:id="rId227"/>
    <p:sldId id="441" r:id="rId228"/>
    <p:sldId id="444" r:id="rId229"/>
    <p:sldId id="449" r:id="rId230"/>
    <p:sldId id="442" r:id="rId231"/>
    <p:sldId id="447" r:id="rId232"/>
    <p:sldId id="450" r:id="rId233"/>
    <p:sldId id="443" r:id="rId234"/>
    <p:sldId id="448" r:id="rId235"/>
    <p:sldId id="451" r:id="rId236"/>
    <p:sldId id="466" r:id="rId237"/>
    <p:sldId id="467" r:id="rId238"/>
    <p:sldId id="468" r:id="rId239"/>
    <p:sldId id="469" r:id="rId240"/>
    <p:sldId id="470" r:id="rId241"/>
    <p:sldId id="471" r:id="rId242"/>
    <p:sldId id="472" r:id="rId243"/>
    <p:sldId id="473" r:id="rId244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課綱" id="{EE83CDB4-9627-442E-97AC-BB477385173D}">
          <p14:sldIdLst>
            <p14:sldId id="476"/>
            <p14:sldId id="490"/>
            <p14:sldId id="501"/>
            <p14:sldId id="491"/>
            <p14:sldId id="493"/>
            <p14:sldId id="492"/>
            <p14:sldId id="496"/>
            <p14:sldId id="497"/>
            <p14:sldId id="498"/>
            <p14:sldId id="499"/>
            <p14:sldId id="500"/>
          </p14:sldIdLst>
        </p14:section>
        <p14:section name="environment" id="{D244AA64-C0D7-42E8-8742-5ED24D6F88F5}">
          <p14:sldIdLst>
            <p14:sldId id="452"/>
            <p14:sldId id="453"/>
            <p14:sldId id="477"/>
            <p14:sldId id="478"/>
            <p14:sldId id="479"/>
            <p14:sldId id="480"/>
            <p14:sldId id="481"/>
            <p14:sldId id="482"/>
            <p14:sldId id="484"/>
            <p14:sldId id="485"/>
            <p14:sldId id="486"/>
          </p14:sldIdLst>
        </p14:section>
        <p14:section name="Python Basic" id="{8E64CD47-96D1-4292-A696-326D004B0FD4}">
          <p14:sldIdLst>
            <p14:sldId id="256"/>
            <p14:sldId id="257"/>
            <p14:sldId id="258"/>
          </p14:sldIdLst>
        </p14:section>
        <p14:section name="Input/output/variable basic" id="{4E61BABB-CFBA-463B-A772-586B96605638}">
          <p14:sldIdLst>
            <p14:sldId id="264"/>
            <p14:sldId id="261"/>
            <p14:sldId id="262"/>
            <p14:sldId id="263"/>
            <p14:sldId id="271"/>
            <p14:sldId id="266"/>
            <p14:sldId id="260"/>
            <p14:sldId id="265"/>
            <p14:sldId id="267"/>
            <p14:sldId id="268"/>
            <p14:sldId id="269"/>
            <p14:sldId id="272"/>
            <p14:sldId id="273"/>
            <p14:sldId id="270"/>
            <p14:sldId id="274"/>
            <p14:sldId id="275"/>
            <p14:sldId id="276"/>
            <p14:sldId id="278"/>
          </p14:sldIdLst>
        </p14:section>
        <p14:section name="String Basic" id="{854199D8-DD0B-4CA1-9B2E-3EF08DC4E741}">
          <p14:sldIdLst>
            <p14:sldId id="294"/>
            <p14:sldId id="296"/>
            <p14:sldId id="297"/>
            <p14:sldId id="313"/>
            <p14:sldId id="314"/>
            <p14:sldId id="317"/>
            <p14:sldId id="315"/>
            <p14:sldId id="316"/>
            <p14:sldId id="298"/>
            <p14:sldId id="299"/>
            <p14:sldId id="502"/>
            <p14:sldId id="301"/>
            <p14:sldId id="300"/>
            <p14:sldId id="303"/>
            <p14:sldId id="306"/>
            <p14:sldId id="307"/>
            <p14:sldId id="304"/>
            <p14:sldId id="309"/>
            <p14:sldId id="310"/>
            <p14:sldId id="311"/>
            <p14:sldId id="312"/>
          </p14:sldIdLst>
        </p14:section>
        <p14:section name="Basic Operator" id="{54AF76A9-71F4-4139-9B0B-C0D954D0E0F7}">
          <p14:sldIdLst>
            <p14:sldId id="279"/>
            <p14:sldId id="280"/>
            <p14:sldId id="504"/>
            <p14:sldId id="282"/>
            <p14:sldId id="283"/>
            <p14:sldId id="281"/>
            <p14:sldId id="284"/>
            <p14:sldId id="285"/>
            <p14:sldId id="286"/>
            <p14:sldId id="503"/>
            <p14:sldId id="287"/>
            <p14:sldId id="288"/>
            <p14:sldId id="289"/>
            <p14:sldId id="290"/>
            <p14:sldId id="292"/>
            <p14:sldId id="291"/>
            <p14:sldId id="293"/>
          </p14:sldIdLst>
        </p14:section>
        <p14:section name="Format" id="{C4B64BC3-4DC1-4D06-B4A0-6E82A20291CE}">
          <p14:sldIdLst>
            <p14:sldId id="318"/>
            <p14:sldId id="319"/>
            <p14:sldId id="320"/>
            <p14:sldId id="321"/>
            <p14:sldId id="322"/>
            <p14:sldId id="487"/>
            <p14:sldId id="488"/>
            <p14:sldId id="323"/>
            <p14:sldId id="324"/>
          </p14:sldIdLst>
        </p14:section>
        <p14:section name="If/For/While Basic" id="{92EB2529-B69E-4126-84AD-5FD59946DE9C}">
          <p14:sldIdLst>
            <p14:sldId id="325"/>
            <p14:sldId id="326"/>
            <p14:sldId id="327"/>
            <p14:sldId id="328"/>
            <p14:sldId id="329"/>
            <p14:sldId id="330"/>
            <p14:sldId id="331"/>
            <p14:sldId id="334"/>
            <p14:sldId id="335"/>
            <p14:sldId id="336"/>
            <p14:sldId id="337"/>
            <p14:sldId id="333"/>
            <p14:sldId id="332"/>
            <p14:sldId id="338"/>
            <p14:sldId id="342"/>
            <p14:sldId id="459"/>
            <p14:sldId id="505"/>
            <p14:sldId id="340"/>
            <p14:sldId id="341"/>
            <p14:sldId id="343"/>
            <p14:sldId id="344"/>
            <p14:sldId id="345"/>
            <p14:sldId id="456"/>
            <p14:sldId id="457"/>
            <p14:sldId id="458"/>
            <p14:sldId id="346"/>
            <p14:sldId id="347"/>
            <p14:sldId id="506"/>
          </p14:sldIdLst>
        </p14:section>
        <p14:section name="function" id="{E627E460-E783-487D-AF7D-73533C510530}">
          <p14:sldIdLst>
            <p14:sldId id="348"/>
            <p14:sldId id="349"/>
            <p14:sldId id="362"/>
            <p14:sldId id="355"/>
            <p14:sldId id="351"/>
            <p14:sldId id="352"/>
            <p14:sldId id="353"/>
            <p14:sldId id="354"/>
            <p14:sldId id="356"/>
            <p14:sldId id="357"/>
            <p14:sldId id="358"/>
            <p14:sldId id="359"/>
          </p14:sldIdLst>
        </p14:section>
        <p14:section name="Output Advance" id="{6DB5E823-2779-41B8-A044-313DE27F9962}">
          <p14:sldIdLst>
            <p14:sldId id="360"/>
            <p14:sldId id="361"/>
            <p14:sldId id="363"/>
            <p14:sldId id="364"/>
            <p14:sldId id="365"/>
          </p14:sldIdLst>
        </p14:section>
        <p14:section name="List Basic" id="{BFA64759-ECB4-4E2D-A572-28EA8924F356}">
          <p14:sldIdLst>
            <p14:sldId id="366"/>
            <p14:sldId id="367"/>
            <p14:sldId id="368"/>
            <p14:sldId id="369"/>
            <p14:sldId id="370"/>
            <p14:sldId id="371"/>
            <p14:sldId id="372"/>
            <p14:sldId id="507"/>
            <p14:sldId id="373"/>
            <p14:sldId id="374"/>
            <p14:sldId id="508"/>
            <p14:sldId id="509"/>
            <p14:sldId id="510"/>
            <p14:sldId id="376"/>
            <p14:sldId id="375"/>
            <p14:sldId id="377"/>
          </p14:sldIdLst>
        </p14:section>
        <p14:section name="List Advance" id="{D7385FCA-8D35-4521-BC2C-B15265E55043}">
          <p14:sldIdLst>
            <p14:sldId id="461"/>
            <p14:sldId id="462"/>
            <p14:sldId id="463"/>
            <p14:sldId id="464"/>
            <p14:sldId id="465"/>
          </p14:sldIdLst>
        </p14:section>
        <p14:section name="String Advance" id="{5FB0F304-E85D-4C79-88DD-4EB9BCBC5432}">
          <p14:sldIdLst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</p14:sldIdLst>
        </p14:section>
        <p14:section name="Tuple/set/dict Baisc" id="{CE842CFA-058D-4634-84CB-E78DC6CEFA85}">
          <p14:sldIdLst>
            <p14:sldId id="412"/>
            <p14:sldId id="393"/>
            <p14:sldId id="394"/>
            <p14:sldId id="395"/>
            <p14:sldId id="406"/>
            <p14:sldId id="396"/>
            <p14:sldId id="397"/>
            <p14:sldId id="398"/>
            <p14:sldId id="399"/>
            <p14:sldId id="400"/>
            <p14:sldId id="405"/>
            <p14:sldId id="407"/>
            <p14:sldId id="401"/>
            <p14:sldId id="402"/>
            <p14:sldId id="403"/>
            <p14:sldId id="404"/>
            <p14:sldId id="408"/>
            <p14:sldId id="409"/>
            <p14:sldId id="410"/>
          </p14:sldIdLst>
        </p14:section>
        <p14:section name="Flow Chart" id="{45DDE075-02EA-40D1-9A1B-CBAB318F67E4}">
          <p14:sldIdLst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2"/>
            <p14:sldId id="423"/>
            <p14:sldId id="424"/>
          </p14:sldIdLst>
        </p14:section>
        <p14:section name="Greedy" id="{183B14A6-F2ED-419F-8040-59CF89478BE0}">
          <p14:sldIdLst>
            <p14:sldId id="425"/>
            <p14:sldId id="426"/>
            <p14:sldId id="427"/>
            <p14:sldId id="428"/>
          </p14:sldIdLst>
        </p14:section>
        <p14:section name="Recursion" id="{0830B113-04CC-4870-B6F3-5B296DB913E7}">
          <p14:sldIdLst>
            <p14:sldId id="429"/>
            <p14:sldId id="430"/>
            <p14:sldId id="431"/>
            <p14:sldId id="432"/>
            <p14:sldId id="433"/>
            <p14:sldId id="434"/>
          </p14:sldIdLst>
        </p14:section>
        <p14:section name="資料結構" id="{A126FD69-D4B0-4DD2-8A85-32F8FEFA2BD6}">
          <p14:sldIdLst>
            <p14:sldId id="511"/>
            <p14:sldId id="512"/>
            <p14:sldId id="522"/>
            <p14:sldId id="520"/>
            <p14:sldId id="521"/>
            <p14:sldId id="515"/>
            <p14:sldId id="519"/>
            <p14:sldId id="517"/>
            <p14:sldId id="516"/>
            <p14:sldId id="518"/>
          </p14:sldIdLst>
        </p14:section>
        <p14:section name="Algorithm" id="{B3CDC785-8C89-44F9-B807-5E83C7762611}">
          <p14:sldIdLst>
            <p14:sldId id="435"/>
            <p14:sldId id="436"/>
            <p14:sldId id="437"/>
            <p14:sldId id="438"/>
            <p14:sldId id="439"/>
            <p14:sldId id="440"/>
            <p14:sldId id="441"/>
            <p14:sldId id="444"/>
            <p14:sldId id="449"/>
            <p14:sldId id="442"/>
            <p14:sldId id="447"/>
            <p14:sldId id="450"/>
            <p14:sldId id="443"/>
            <p14:sldId id="448"/>
            <p14:sldId id="451"/>
          </p14:sldIdLst>
        </p14:section>
        <p14:section name="Exception" id="{4DBA0A1D-0B4F-4F5D-A68D-466AE602E91A}">
          <p14:sldIdLst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65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>
      <p:cViewPr varScale="1">
        <p:scale>
          <a:sx n="105" d="100"/>
          <a:sy n="105" d="100"/>
        </p:scale>
        <p:origin x="1728" y="114"/>
      </p:cViewPr>
      <p:guideLst>
        <p:guide orient="horz" pos="2160"/>
        <p:guide pos="265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692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presProps" Target="pres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viewProps" Target="viewProps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theme" Target="theme/theme1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tableStyles" Target="tableStyles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notesMaster" Target="notesMasters/notesMaster1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handoutMaster" Target="handoutMasters/handoutMaster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4AA989B-A095-4760-879E-B6DD540764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0338F0F-8F7A-42B1-B0AE-0FEB2124AE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3D1EF-9E4E-4FA5-991D-4896A45B6A41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36FBD64-7B58-4BE8-99CD-3E2973391C0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C7824EE-DFF8-483D-BB3F-729C1C14559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3E24D-12B2-40CE-A289-3F7553D0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00753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gif>
</file>

<file path=ppt/media/image143.jpe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jp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jpeg>
</file>

<file path=ppt/media/image23.png>
</file>

<file path=ppt/media/image230.jpeg>
</file>

<file path=ppt/media/image231.jpe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B83AF-CDCA-4991-B509-177B5D9CF923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D37D06-9960-4BC7-9337-1936E16FB5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7504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D37D06-9960-4BC7-9337-1936E16FB506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0839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D37D06-9960-4BC7-9337-1936E16FB506}" type="slidenum">
              <a:rPr lang="zh-TW" altLang="en-US" smtClean="0"/>
              <a:t>220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0831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479" y="-52626"/>
            <a:ext cx="9242995" cy="693801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70FA3-F0F6-47F7-B287-06E0F78BF2E5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864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374E1-E52E-48CF-94BA-8183D4B56B5C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9478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B5AF-2C97-4A9B-AF03-6C8A48B00F15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2509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C6C8-D103-4D0E-AC58-6396A5EC93FD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3252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008" y="0"/>
            <a:ext cx="9252520" cy="6957391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396552" y="-99392"/>
            <a:ext cx="8229600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61D0D-12CE-4FFC-B0EB-AEC11A10485F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3585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008" y="0"/>
            <a:ext cx="9252520" cy="6957391"/>
          </a:xfrm>
          <a:prstGeom prst="rect">
            <a:avLst/>
          </a:prstGeo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53927-A8D7-4F6A-8CBB-4220396A4A7D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987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42364-7714-4E6B-B9D2-5C30F728CF8A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2912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EDE70-3513-4AE4-B91C-A8FB671D87D6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7861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E390-DA51-423F-9C72-46AFDFBE08E4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553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0DF6F-23B7-4E88-BE5A-789E769B6F7B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3600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1509C-9E2C-4C05-95EC-6A543F48A6F4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9546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6048-BE57-4C63-954F-CC8AC7155332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9054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9687F-0204-4E3A-AF5C-A1729F863BDA}" type="datetime1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6361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8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eg"/><Relationship Id="rId2" Type="http://schemas.openxmlformats.org/officeDocument/2006/relationships/image" Target="../media/image14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4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7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6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png"/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9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3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5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7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9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png"/><Relationship Id="rId2" Type="http://schemas.openxmlformats.org/officeDocument/2006/relationships/image" Target="../media/image172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png"/><Relationship Id="rId2" Type="http://schemas.openxmlformats.org/officeDocument/2006/relationships/image" Target="../media/image174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image" Target="../media/image176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image" Target="../media/image178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7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1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3.png"/><Relationship Id="rId2" Type="http://schemas.openxmlformats.org/officeDocument/2006/relationships/image" Target="../media/image182.pn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4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png"/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.png"/><Relationship Id="rId2" Type="http://schemas.openxmlformats.org/officeDocument/2006/relationships/image" Target="../media/image187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189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png"/><Relationship Id="rId2" Type="http://schemas.openxmlformats.org/officeDocument/2006/relationships/image" Target="../media/image191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4.png"/><Relationship Id="rId2" Type="http://schemas.openxmlformats.org/officeDocument/2006/relationships/image" Target="../media/image193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png"/><Relationship Id="rId2" Type="http://schemas.openxmlformats.org/officeDocument/2006/relationships/image" Target="../media/image195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png"/><Relationship Id="rId2" Type="http://schemas.openxmlformats.org/officeDocument/2006/relationships/image" Target="../media/image197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9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1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2.pn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png"/><Relationship Id="rId2" Type="http://schemas.openxmlformats.org/officeDocument/2006/relationships/image" Target="../media/image20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5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png"/><Relationship Id="rId2" Type="http://schemas.openxmlformats.org/officeDocument/2006/relationships/image" Target="../media/image206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png"/><Relationship Id="rId2" Type="http://schemas.openxmlformats.org/officeDocument/2006/relationships/image" Target="../media/image20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2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4.png"/><Relationship Id="rId2" Type="http://schemas.openxmlformats.org/officeDocument/2006/relationships/image" Target="../media/image213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5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6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7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9.png"/><Relationship Id="rId2" Type="http://schemas.openxmlformats.org/officeDocument/2006/relationships/image" Target="../media/image218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1.png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3.png"/><Relationship Id="rId4" Type="http://schemas.openxmlformats.org/officeDocument/2006/relationships/image" Target="../media/image222.png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4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5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6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png"/><Relationship Id="rId2" Type="http://schemas.openxmlformats.org/officeDocument/2006/relationships/image" Target="../media/image227.png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9.jpeg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1.jpeg"/><Relationship Id="rId2" Type="http://schemas.openxmlformats.org/officeDocument/2006/relationships/image" Target="../media/image230.jpe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2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png"/><Relationship Id="rId2" Type="http://schemas.openxmlformats.org/officeDocument/2006/relationships/image" Target="../media/image233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6.png"/><Relationship Id="rId2" Type="http://schemas.openxmlformats.org/officeDocument/2006/relationships/image" Target="../media/image2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9.png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1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3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4.png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5.png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6.png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3.png"/><Relationship Id="rId3" Type="http://schemas.openxmlformats.org/officeDocument/2006/relationships/image" Target="../media/image248.png"/><Relationship Id="rId7" Type="http://schemas.openxmlformats.org/officeDocument/2006/relationships/image" Target="../media/image252.png"/><Relationship Id="rId2" Type="http://schemas.openxmlformats.org/officeDocument/2006/relationships/image" Target="../media/image2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1.png"/><Relationship Id="rId5" Type="http://schemas.openxmlformats.org/officeDocument/2006/relationships/image" Target="../media/image250.png"/><Relationship Id="rId4" Type="http://schemas.openxmlformats.org/officeDocument/2006/relationships/image" Target="../media/image24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4.png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5.png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6.png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5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4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67494"/>
            <a:ext cx="5498324" cy="652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011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391258" y="1037110"/>
            <a:ext cx="73500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選擇好題目以及語言</a:t>
            </a:r>
            <a:r>
              <a:rPr lang="en-US" altLang="zh-TW" sz="3000" dirty="0">
                <a:latin typeface="+mj-ea"/>
                <a:ea typeface="+mj-ea"/>
              </a:rPr>
              <a:t>(</a:t>
            </a:r>
            <a:r>
              <a:rPr lang="zh-TW" altLang="en-US" sz="3000" dirty="0">
                <a:solidFill>
                  <a:srgbClr val="FF0000"/>
                </a:solidFill>
                <a:latin typeface="+mj-ea"/>
                <a:ea typeface="+mj-ea"/>
              </a:rPr>
              <a:t>選錯語言永遠不會過</a:t>
            </a:r>
            <a:r>
              <a:rPr lang="en-US" altLang="zh-TW" sz="3000" dirty="0">
                <a:latin typeface="+mj-ea"/>
                <a:ea typeface="+mj-ea"/>
              </a:rPr>
              <a:t>)</a:t>
            </a:r>
            <a:br>
              <a:rPr lang="en-US" altLang="zh-TW" sz="3000" dirty="0">
                <a:latin typeface="+mj-ea"/>
                <a:ea typeface="+mj-ea"/>
              </a:rPr>
            </a:br>
            <a:r>
              <a:rPr lang="zh-TW" altLang="en-US" sz="3000" dirty="0">
                <a:latin typeface="+mj-ea"/>
                <a:ea typeface="+mj-ea"/>
              </a:rPr>
              <a:t>將代碼上傳或複製貼上，然後按下</a:t>
            </a:r>
            <a:r>
              <a:rPr lang="en-US" altLang="zh-TW" sz="3000" dirty="0">
                <a:latin typeface="+mj-ea"/>
                <a:ea typeface="+mj-ea"/>
              </a:rPr>
              <a:t>submit</a:t>
            </a:r>
            <a:endParaRPr lang="zh-TW" altLang="en-US" sz="3000" dirty="0">
              <a:latin typeface="+mj-ea"/>
              <a:ea typeface="+mj-ea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893" y="1998401"/>
            <a:ext cx="5679465" cy="483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5039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8539513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範例</a:t>
            </a:r>
            <a:r>
              <a:rPr lang="en-US" altLang="zh-TW" dirty="0"/>
              <a:t>2:</a:t>
            </a:r>
            <a:r>
              <a:rPr lang="zh-TW" altLang="en-US" dirty="0"/>
              <a:t> 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我</a:t>
            </a:r>
            <a:r>
              <a:rPr lang="zh-TW" altLang="en-US" dirty="0"/>
              <a:t>有找一個帥氣</a:t>
            </a:r>
            <a:r>
              <a:rPr lang="zh-TW" altLang="en-US" dirty="0">
                <a:solidFill>
                  <a:srgbClr val="FF0000"/>
                </a:solidFill>
              </a:rPr>
              <a:t>或</a:t>
            </a:r>
            <a:r>
              <a:rPr lang="zh-TW" altLang="en-US" dirty="0"/>
              <a:t>者有才華的男生當朋友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974556"/>
            <a:ext cx="7416824" cy="271742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055433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練習</a:t>
            </a:r>
            <a:r>
              <a:rPr lang="en-US" altLang="zh-TW" dirty="0"/>
              <a:t>11</a:t>
            </a:r>
            <a:r>
              <a:rPr lang="en-US" altLang="zh-TW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若</a:t>
            </a:r>
            <a:r>
              <a:rPr lang="zh-TW" altLang="en-US" dirty="0"/>
              <a:t>溫度</a:t>
            </a:r>
            <a:r>
              <a:rPr lang="en-US" altLang="zh-TW" dirty="0"/>
              <a:t>(temperature )</a:t>
            </a:r>
            <a:r>
              <a:rPr lang="zh-TW" altLang="en-US" dirty="0"/>
              <a:t>高於</a:t>
            </a:r>
            <a:r>
              <a:rPr lang="en-US" altLang="zh-TW" dirty="0"/>
              <a:t>30</a:t>
            </a:r>
            <a:r>
              <a:rPr lang="zh-TW" altLang="en-US" dirty="0"/>
              <a:t>而且沒有風</a:t>
            </a:r>
            <a:r>
              <a:rPr lang="en-US" altLang="zh-TW" dirty="0"/>
              <a:t>wind=0</a:t>
            </a:r>
            <a:r>
              <a:rPr lang="zh-TW" altLang="en-US" dirty="0"/>
              <a:t>，或濕度 </a:t>
            </a:r>
            <a:r>
              <a:rPr lang="en-US" altLang="zh-TW" dirty="0"/>
              <a:t>(humidity)</a:t>
            </a:r>
            <a:r>
              <a:rPr lang="zh-TW" altLang="en-US" dirty="0"/>
              <a:t>大於</a:t>
            </a:r>
            <a:r>
              <a:rPr lang="en-US" altLang="zh-TW" dirty="0"/>
              <a:t>85</a:t>
            </a:r>
            <a:r>
              <a:rPr lang="zh-TW" altLang="en-US" dirty="0"/>
              <a:t>，印出</a:t>
            </a:r>
            <a:r>
              <a:rPr lang="en-US" altLang="zh-TW" dirty="0"/>
              <a:t>'</a:t>
            </a:r>
            <a:r>
              <a:rPr lang="zh-TW" altLang="en-US" dirty="0"/>
              <a:t>開冷氣</a:t>
            </a:r>
            <a:r>
              <a:rPr lang="en-US" altLang="zh-TW" dirty="0"/>
              <a:t>'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101</a:t>
            </a:fld>
            <a:endParaRPr lang="zh-TW" altLang="en-US"/>
          </a:p>
        </p:txBody>
      </p:sp>
      <p:pic>
        <p:nvPicPr>
          <p:cNvPr id="3076" name="Picture 4" descr="エアコンの温度を調整している男性のイラスト（節電） | かわいい ..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3428999"/>
            <a:ext cx="2830193" cy="2826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55304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b="1" dirty="0"/>
              <a:t>練習</a:t>
            </a:r>
            <a:r>
              <a:rPr lang="en-US" altLang="zh-TW" sz="2400" b="1" dirty="0"/>
              <a:t>12</a:t>
            </a:r>
            <a:r>
              <a:rPr lang="en-US" altLang="zh-TW" sz="2400" b="1" dirty="0" smtClean="0"/>
              <a:t>:</a:t>
            </a:r>
          </a:p>
          <a:p>
            <a:pPr marL="0" indent="0">
              <a:buNone/>
            </a:pPr>
            <a:r>
              <a:rPr lang="zh-TW" altLang="en-US" sz="2400" dirty="0" smtClean="0"/>
              <a:t>給予</a:t>
            </a:r>
            <a:r>
              <a:rPr lang="zh-TW" altLang="en-US" sz="2400" dirty="0"/>
              <a:t>三個邊長，求是何種三角形 ，三數字由小排到大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sz="2400" dirty="0"/>
              <a:t>1.</a:t>
            </a:r>
            <a:r>
              <a:rPr lang="zh-TW" altLang="en-US" sz="2400" dirty="0"/>
              <a:t>直角三角形：其中有兩個邊的平方和等於第三邊的平方。  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/>
              <a:t>2.</a:t>
            </a:r>
            <a:r>
              <a:rPr lang="zh-TW" altLang="en-US" sz="2400" dirty="0"/>
              <a:t>鈍角三角形：其中有兩個邊的平方和小於第三邊的平方。  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/>
              <a:t>3. </a:t>
            </a:r>
            <a:r>
              <a:rPr lang="zh-TW" altLang="en-US" sz="2400" dirty="0"/>
              <a:t>銳角三角形：任兩邊的平方和大於第三邊的平方。</a:t>
            </a:r>
            <a:endParaRPr lang="en-US" altLang="zh-TW" sz="2400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885087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13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en-US" altLang="zh-TW" dirty="0" smtClean="0"/>
              <a:t>A</a:t>
            </a:r>
            <a:r>
              <a:rPr lang="zh-TW" altLang="en-US" dirty="0"/>
              <a:t>、</a:t>
            </a:r>
            <a:r>
              <a:rPr lang="en-US" altLang="zh-TW" dirty="0"/>
              <a:t>B</a:t>
            </a:r>
            <a:r>
              <a:rPr lang="zh-TW" altLang="en-US" dirty="0"/>
              <a:t>、</a:t>
            </a:r>
            <a:r>
              <a:rPr lang="en-US" altLang="zh-TW" dirty="0"/>
              <a:t>C</a:t>
            </a:r>
            <a:r>
              <a:rPr lang="zh-TW" altLang="en-US" dirty="0"/>
              <a:t>三本書價格及折扣表如下，一顧客欲購買</a:t>
            </a:r>
            <a:r>
              <a:rPr lang="en-US" altLang="zh-TW" dirty="0"/>
              <a:t>A:</a:t>
            </a:r>
            <a:r>
              <a:rPr lang="zh-TW" altLang="en-US" dirty="0"/>
              <a:t>ｘ本、 </a:t>
            </a:r>
            <a:r>
              <a:rPr lang="en-US" altLang="zh-TW" dirty="0"/>
              <a:t>B:</a:t>
            </a:r>
            <a:r>
              <a:rPr lang="zh-TW" altLang="en-US" dirty="0"/>
              <a:t>ｙ本、</a:t>
            </a:r>
            <a:r>
              <a:rPr lang="en-US" altLang="zh-TW" dirty="0"/>
              <a:t>C:</a:t>
            </a:r>
            <a:r>
              <a:rPr lang="zh-TW" altLang="en-US" dirty="0"/>
              <a:t>ｚ本（ｘ、ｙ、ｚ為使用者輸入），請計算需 花費多少錢？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08" y="4112463"/>
            <a:ext cx="7662993" cy="172819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52463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甚麼是</a:t>
            </a:r>
            <a:r>
              <a:rPr lang="en-US" altLang="zh-TW" b="1" dirty="0"/>
              <a:t>for</a:t>
            </a: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他通常搭配</a:t>
            </a:r>
            <a:r>
              <a:rPr lang="en-US" altLang="zh-TW" dirty="0"/>
              <a:t>range</a:t>
            </a:r>
            <a:r>
              <a:rPr lang="zh-TW" altLang="en-US" dirty="0"/>
              <a:t>可以幫我們執行</a:t>
            </a:r>
            <a:r>
              <a:rPr lang="zh-TW" altLang="en-US" dirty="0">
                <a:solidFill>
                  <a:srgbClr val="FF0000"/>
                </a:solidFill>
              </a:rPr>
              <a:t>特定次數</a:t>
            </a:r>
            <a:r>
              <a:rPr lang="zh-TW" altLang="en-US" dirty="0"/>
              <a:t>的相同程式碼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for 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 </a:t>
            </a:r>
            <a:r>
              <a:rPr lang="en-US" altLang="zh-TW" dirty="0"/>
              <a:t>in range(</a:t>
            </a:r>
            <a:r>
              <a:rPr lang="zh-TW" altLang="en-US" dirty="0"/>
              <a:t>次數</a:t>
            </a:r>
            <a:r>
              <a:rPr lang="en-US" altLang="zh-TW" dirty="0"/>
              <a:t>):</a:t>
            </a:r>
          </a:p>
          <a:p>
            <a:pPr marL="0" indent="0">
              <a:buNone/>
            </a:pPr>
            <a:r>
              <a:rPr lang="en-US" altLang="zh-TW" dirty="0"/>
              <a:t>	code1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698652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sz="3600" dirty="0"/>
              <a:t>for Basic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解釋運作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for 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 </a:t>
            </a:r>
            <a:r>
              <a:rPr lang="en-US" altLang="zh-TW" dirty="0"/>
              <a:t>in range(</a:t>
            </a:r>
            <a:r>
              <a:rPr lang="zh-TW" altLang="en-US" dirty="0"/>
              <a:t>次數</a:t>
            </a:r>
            <a:r>
              <a:rPr lang="en-US" altLang="zh-TW" dirty="0"/>
              <a:t>):</a:t>
            </a:r>
          </a:p>
          <a:p>
            <a:pPr marL="0" indent="0">
              <a:buNone/>
            </a:pPr>
            <a:r>
              <a:rPr lang="en-US" altLang="zh-TW" dirty="0"/>
              <a:t>	code1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105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2924944"/>
            <a:ext cx="6344927" cy="246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05106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進階</a:t>
            </a:r>
            <a:r>
              <a:rPr lang="en-US" altLang="zh-TW" dirty="0"/>
              <a:t>for</a:t>
            </a:r>
            <a:r>
              <a:rPr lang="zh-TW" altLang="en-US" dirty="0"/>
              <a:t>迴圈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988840"/>
            <a:ext cx="8569974" cy="3096344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8245132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進階</a:t>
            </a:r>
            <a:r>
              <a:rPr lang="en-US" altLang="zh-TW" dirty="0"/>
              <a:t>for</a:t>
            </a:r>
            <a:r>
              <a:rPr lang="zh-TW" altLang="en-US" dirty="0"/>
              <a:t>迴</a:t>
            </a:r>
            <a:r>
              <a:rPr lang="zh-TW" altLang="en-US" dirty="0" smtClean="0"/>
              <a:t>圈</a:t>
            </a:r>
            <a:r>
              <a:rPr lang="en-US" altLang="zh-TW" dirty="0" smtClean="0"/>
              <a:t>-</a:t>
            </a:r>
            <a:r>
              <a:rPr lang="zh-TW" altLang="en-US" dirty="0" smtClean="0"/>
              <a:t>原理圖表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107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090315"/>
            <a:ext cx="3967668" cy="444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49045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3200" dirty="0"/>
              <a:t>範例</a:t>
            </a:r>
            <a:r>
              <a:rPr lang="en-US" altLang="zh-TW" sz="3200" dirty="0"/>
              <a:t>1: </a:t>
            </a:r>
            <a:r>
              <a:rPr lang="zh-TW" altLang="en-US" sz="3200" dirty="0"/>
              <a:t>輸出</a:t>
            </a:r>
            <a:r>
              <a:rPr lang="en-US" altLang="zh-TW" sz="3200" dirty="0"/>
              <a:t>100</a:t>
            </a:r>
            <a:r>
              <a:rPr lang="zh-TW" altLang="en-US" sz="3200" dirty="0"/>
              <a:t>這筆資料輸出</a:t>
            </a:r>
            <a:r>
              <a:rPr lang="en-US" altLang="zh-TW" sz="3200" dirty="0"/>
              <a:t>100</a:t>
            </a:r>
            <a:r>
              <a:rPr lang="zh-TW" altLang="en-US" sz="3200" dirty="0"/>
              <a:t>次         </a:t>
            </a:r>
            <a:r>
              <a:rPr lang="zh-TW" altLang="en-US" sz="3200" dirty="0">
                <a:solidFill>
                  <a:srgbClr val="FF0000"/>
                </a:solidFill>
              </a:rPr>
              <a:t>執行次數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3200" dirty="0">
                <a:solidFill>
                  <a:srgbClr val="FF0000"/>
                </a:solidFill>
              </a:rPr>
              <a:t>							</a:t>
            </a:r>
            <a:r>
              <a:rPr lang="zh-TW" altLang="en-US" sz="3200" dirty="0">
                <a:solidFill>
                  <a:srgbClr val="FF0000"/>
                </a:solidFill>
              </a:rPr>
              <a:t>要執行的</a:t>
            </a:r>
            <a:r>
              <a:rPr lang="en-US" altLang="zh-TW" sz="3200" dirty="0">
                <a:solidFill>
                  <a:srgbClr val="FF0000"/>
                </a:solidFill>
              </a:rPr>
              <a:t>code</a:t>
            </a:r>
            <a:r>
              <a:rPr lang="zh-TW" altLang="en-US" sz="3200" dirty="0">
                <a:solidFill>
                  <a:srgbClr val="FF0000"/>
                </a:solidFill>
              </a:rPr>
              <a:t>     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42" y="2348880"/>
            <a:ext cx="4134427" cy="186716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7226" y="2390244"/>
            <a:ext cx="4468740" cy="966747"/>
          </a:xfrm>
          <a:prstGeom prst="rect">
            <a:avLst/>
          </a:prstGeom>
        </p:spPr>
      </p:pic>
      <p:sp>
        <p:nvSpPr>
          <p:cNvPr id="7" name="向下箭號 6"/>
          <p:cNvSpPr/>
          <p:nvPr/>
        </p:nvSpPr>
        <p:spPr>
          <a:xfrm rot="2103173">
            <a:off x="7798566" y="1629408"/>
            <a:ext cx="527922" cy="8709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向下箭號 7"/>
          <p:cNvSpPr/>
          <p:nvPr/>
        </p:nvSpPr>
        <p:spPr>
          <a:xfrm rot="7574445">
            <a:off x="6903545" y="3148337"/>
            <a:ext cx="527922" cy="8709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400203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3200" dirty="0"/>
              <a:t>範例</a:t>
            </a:r>
            <a:r>
              <a:rPr lang="en-US" altLang="zh-TW" sz="3200" dirty="0"/>
              <a:t>2: </a:t>
            </a:r>
            <a:r>
              <a:rPr lang="zh-TW" altLang="en-US" sz="3200" dirty="0"/>
              <a:t>輸出</a:t>
            </a:r>
            <a:r>
              <a:rPr lang="en-US" altLang="zh-TW" sz="3200" dirty="0"/>
              <a:t>1~100                      </a:t>
            </a:r>
            <a:r>
              <a:rPr lang="zh-TW" altLang="en-US" sz="3200" dirty="0">
                <a:solidFill>
                  <a:srgbClr val="FF0000"/>
                </a:solidFill>
              </a:rPr>
              <a:t>執行次數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3200" dirty="0">
                <a:solidFill>
                  <a:srgbClr val="FF0000"/>
                </a:solidFill>
              </a:rPr>
              <a:t>				        </a:t>
            </a:r>
            <a:r>
              <a:rPr lang="zh-TW" altLang="en-US" sz="3200" dirty="0">
                <a:solidFill>
                  <a:srgbClr val="FF0000"/>
                </a:solidFill>
              </a:rPr>
              <a:t>要執行的</a:t>
            </a:r>
            <a:r>
              <a:rPr lang="en-US" altLang="zh-TW" sz="3200" dirty="0">
                <a:solidFill>
                  <a:srgbClr val="FF0000"/>
                </a:solidFill>
              </a:rPr>
              <a:t>code</a:t>
            </a:r>
            <a:r>
              <a:rPr lang="zh-TW" altLang="en-US" sz="3200" dirty="0">
                <a:solidFill>
                  <a:srgbClr val="FF0000"/>
                </a:solidFill>
              </a:rPr>
              <a:t>     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7" name="向下箭號 6"/>
          <p:cNvSpPr/>
          <p:nvPr/>
        </p:nvSpPr>
        <p:spPr>
          <a:xfrm rot="2103173">
            <a:off x="5273072" y="1701416"/>
            <a:ext cx="527922" cy="8709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向下箭號 7"/>
          <p:cNvSpPr/>
          <p:nvPr/>
        </p:nvSpPr>
        <p:spPr>
          <a:xfrm rot="7574445">
            <a:off x="3964670" y="3607881"/>
            <a:ext cx="527922" cy="8709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112" y="2429396"/>
            <a:ext cx="5705485" cy="136815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6650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391258" y="1037110"/>
            <a:ext cx="8489825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若上傳成功，可以去看</a:t>
            </a:r>
            <a:r>
              <a:rPr lang="en-US" altLang="zh-TW" sz="3000" dirty="0"/>
              <a:t>My Submissions</a:t>
            </a:r>
            <a:r>
              <a:rPr lang="zh-TW" altLang="en-US" sz="3000" dirty="0"/>
              <a:t>查看上傳</a:t>
            </a:r>
            <a:r>
              <a:rPr lang="en-US" altLang="zh-TW" sz="3000" dirty="0"/>
              <a:t/>
            </a:r>
            <a:br>
              <a:rPr lang="en-US" altLang="zh-TW" sz="3000" dirty="0"/>
            </a:br>
            <a:r>
              <a:rPr lang="zh-TW" altLang="en-US" sz="3000" dirty="0"/>
              <a:t>點選</a:t>
            </a:r>
            <a:r>
              <a:rPr lang="zh-TW" altLang="en-US" sz="3000" dirty="0">
                <a:solidFill>
                  <a:srgbClr val="FF0000"/>
                </a:solidFill>
              </a:rPr>
              <a:t>最前面的數字可以查看明測資是否有問題</a:t>
            </a:r>
            <a:endParaRPr lang="en-US" altLang="zh-TW" sz="3000" dirty="0">
              <a:solidFill>
                <a:srgbClr val="FF0000"/>
              </a:solidFill>
            </a:endParaRPr>
          </a:p>
          <a:p>
            <a:r>
              <a:rPr lang="en-US" altLang="zh-TW" sz="3000" dirty="0">
                <a:solidFill>
                  <a:srgbClr val="FF0000"/>
                </a:solidFill>
              </a:rPr>
              <a:t/>
            </a:r>
            <a:br>
              <a:rPr lang="en-US" altLang="zh-TW" sz="3000" dirty="0">
                <a:solidFill>
                  <a:srgbClr val="FF0000"/>
                </a:solidFill>
              </a:rPr>
            </a:br>
            <a:r>
              <a:rPr lang="zh-TW" altLang="en-US" sz="3000" dirty="0"/>
              <a:t>若是隱藏測資錯，無法看到錯誤的測試資料</a:t>
            </a:r>
            <a:r>
              <a:rPr lang="en-US" altLang="zh-TW" sz="3000" dirty="0"/>
              <a:t/>
            </a:r>
            <a:br>
              <a:rPr lang="en-US" altLang="zh-TW" sz="3000" dirty="0"/>
            </a:br>
            <a:r>
              <a:rPr lang="en-US" altLang="zh-TW" sz="3000" b="1" dirty="0"/>
              <a:t>Verdict</a:t>
            </a:r>
            <a:r>
              <a:rPr lang="zh-TW" altLang="en-US" sz="3000" b="1" dirty="0"/>
              <a:t>會顯示這題的狀況</a:t>
            </a:r>
            <a:r>
              <a:rPr lang="zh-TW" altLang="en-US" sz="3000" dirty="0"/>
              <a:t> </a:t>
            </a:r>
            <a:endParaRPr lang="zh-TW" altLang="en-US" sz="3000" dirty="0">
              <a:latin typeface="+mj-ea"/>
              <a:ea typeface="+mj-ea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95" y="3861048"/>
            <a:ext cx="8659005" cy="1289200"/>
          </a:xfrm>
          <a:prstGeom prst="rect">
            <a:avLst/>
          </a:prstGeom>
        </p:spPr>
      </p:pic>
      <p:pic>
        <p:nvPicPr>
          <p:cNvPr id="5122" name="Picture 2" descr="いろいろな英語の褒め言葉のイラスト文字 | かわいいフリー素材集 ..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6047" y="3030333"/>
            <a:ext cx="2328193" cy="814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84681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練習</a:t>
            </a:r>
            <a:r>
              <a:rPr lang="en-US" altLang="zh-TW" dirty="0"/>
              <a:t>17:</a:t>
            </a:r>
            <a:r>
              <a:rPr lang="zh-TW" altLang="en-US" dirty="0"/>
              <a:t>請輸出</a:t>
            </a:r>
            <a:r>
              <a:rPr lang="en-US" altLang="zh-TW" dirty="0"/>
              <a:t>1+2+3+4+…..+100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不可使公式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理論輸出 </a:t>
            </a:r>
            <a:r>
              <a:rPr lang="en-US" altLang="zh-TW" dirty="0">
                <a:solidFill>
                  <a:srgbClr val="FF0000"/>
                </a:solidFill>
              </a:rPr>
              <a:t>5050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691140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甚麼是</a:t>
            </a:r>
            <a:r>
              <a:rPr lang="en-US" altLang="zh-TW" b="1" dirty="0"/>
              <a:t>while</a:t>
            </a: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他可以以一個邏輯去檢查是否需要再次執行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while(</a:t>
            </a:r>
            <a:r>
              <a:rPr lang="zh-TW" altLang="en-US" dirty="0"/>
              <a:t>條件</a:t>
            </a:r>
            <a:r>
              <a:rPr lang="en-US" altLang="zh-TW" dirty="0"/>
              <a:t>):</a:t>
            </a:r>
          </a:p>
          <a:p>
            <a:pPr marL="0" indent="0">
              <a:buNone/>
            </a:pPr>
            <a:r>
              <a:rPr lang="en-US" altLang="zh-TW" dirty="0"/>
              <a:t>	code1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052097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解釋運作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While </a:t>
            </a:r>
            <a:r>
              <a:rPr lang="zh-TW" altLang="en-US" dirty="0"/>
              <a:t>條件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code1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912" y="1786186"/>
            <a:ext cx="4505954" cy="390579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051776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While </a:t>
            </a:r>
            <a:r>
              <a:rPr lang="zh-TW" altLang="en-US" b="1" dirty="0"/>
              <a:t>跟 </a:t>
            </a:r>
            <a:r>
              <a:rPr lang="en-US" altLang="zh-TW" b="1" dirty="0"/>
              <a:t>For </a:t>
            </a:r>
            <a:r>
              <a:rPr lang="zh-TW" altLang="en-US" b="1" dirty="0"/>
              <a:t>都可使用的中斷指令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>
                <a:solidFill>
                  <a:srgbClr val="FF0000"/>
                </a:solidFill>
              </a:rPr>
              <a:t>break </a:t>
            </a:r>
            <a:r>
              <a:rPr lang="zh-TW" altLang="en-US" dirty="0"/>
              <a:t>可直接破壞迴圈執行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continue</a:t>
            </a:r>
            <a:r>
              <a:rPr lang="en-US" altLang="zh-TW" dirty="0"/>
              <a:t> </a:t>
            </a:r>
            <a:r>
              <a:rPr lang="zh-TW" altLang="en-US" dirty="0"/>
              <a:t>可直接跳過這次迴圈執行，執行下次迴圈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928629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break </a:t>
            </a:r>
            <a:r>
              <a:rPr lang="zh-TW" altLang="en-US" b="1" dirty="0"/>
              <a:t>可直接破壞迴圈執行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69" y="1916832"/>
            <a:ext cx="4000483" cy="232586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69" y="4365104"/>
            <a:ext cx="4248743" cy="2391109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114</a:t>
            </a:fld>
            <a:endParaRPr lang="zh-TW" altLang="en-US"/>
          </a:p>
        </p:txBody>
      </p:sp>
      <p:pic>
        <p:nvPicPr>
          <p:cNvPr id="2050" name="Picture 2" descr="壊している人のイラスト（棒人間）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3410703"/>
            <a:ext cx="3810000" cy="308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67114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continue </a:t>
            </a:r>
            <a:r>
              <a:rPr lang="zh-TW" altLang="en-US" b="1" dirty="0"/>
              <a:t>可直接跳過這次迴圈執行，執行下次迴圈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32" y="1916832"/>
            <a:ext cx="3767666" cy="210255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3355" y="4272558"/>
            <a:ext cx="4770370" cy="154183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423565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3200" dirty="0"/>
              <a:t>範例</a:t>
            </a:r>
            <a:r>
              <a:rPr lang="en-US" altLang="zh-TW" sz="3200" dirty="0"/>
              <a:t>1: </a:t>
            </a:r>
            <a:r>
              <a:rPr lang="zh-TW" altLang="en-US" sz="3200" dirty="0"/>
              <a:t>我去一間餐廳吃飯，然後服務員會在我吃完時問我還需要下一份嗎，如何寫出我最後到底吃了幾份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3200" dirty="0">
                <a:solidFill>
                  <a:srgbClr val="FF0000"/>
                </a:solidFill>
              </a:rPr>
              <a:t>							</a:t>
            </a: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3003211"/>
            <a:ext cx="5620534" cy="2695951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159789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3200" dirty="0"/>
              <a:t>練習</a:t>
            </a:r>
            <a:r>
              <a:rPr lang="en-US" altLang="zh-TW" sz="3200" dirty="0"/>
              <a:t>14:</a:t>
            </a:r>
            <a:r>
              <a:rPr lang="zh-TW" altLang="en-US" sz="3200" dirty="0"/>
              <a:t> 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請使用輾轉相除法使用</a:t>
            </a:r>
            <a:r>
              <a:rPr lang="en-US" altLang="zh-TW" sz="3200" dirty="0"/>
              <a:t>while</a:t>
            </a:r>
            <a:r>
              <a:rPr lang="zh-TW" altLang="en-US" sz="3200" dirty="0"/>
              <a:t>進行實作，輸出最大公因數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3200" dirty="0">
                <a:solidFill>
                  <a:srgbClr val="FF0000"/>
                </a:solidFill>
              </a:rPr>
              <a:t>							</a:t>
            </a: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2050" name="Picture 2" descr="輾轉相除法| C++與演算法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2780928"/>
            <a:ext cx="249555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輾轉相除:簡介,算法內容,算法證明,代碼,_中文百科全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2487550"/>
            <a:ext cx="2695763" cy="258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117</a:t>
            </a:fld>
            <a:endParaRPr lang="zh-TW" altLang="en-US"/>
          </a:p>
        </p:txBody>
      </p:sp>
      <p:pic>
        <p:nvPicPr>
          <p:cNvPr id="1026" name="Picture 2" descr="メガネが光る人のイラスト（男性）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406033"/>
            <a:ext cx="1780954" cy="2132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橢圓形圖說文字 4"/>
          <p:cNvSpPr/>
          <p:nvPr/>
        </p:nvSpPr>
        <p:spPr>
          <a:xfrm>
            <a:off x="1443554" y="4131965"/>
            <a:ext cx="1719753" cy="94144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思考看看</a:t>
            </a:r>
          </a:p>
        </p:txBody>
      </p:sp>
    </p:spTree>
    <p:extLst>
      <p:ext uri="{BB962C8B-B14F-4D97-AF65-F5344CB8AC3E}">
        <p14:creationId xmlns:p14="http://schemas.microsoft.com/office/powerpoint/2010/main" val="284277561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3200" b="1" dirty="0" smtClean="0"/>
              <a:t>Hint:</a:t>
            </a:r>
            <a:endParaRPr lang="en-US" altLang="zh-TW" sz="3200" b="1" dirty="0"/>
          </a:p>
          <a:p>
            <a:pPr marL="0" indent="0">
              <a:buNone/>
            </a:pPr>
            <a:r>
              <a:rPr lang="en-US" altLang="zh-TW" sz="3200" dirty="0">
                <a:solidFill>
                  <a:srgbClr val="FF0000"/>
                </a:solidFill>
              </a:rPr>
              <a:t>							</a:t>
            </a: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118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772816"/>
            <a:ext cx="3319948" cy="151216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2862" y="1772816"/>
            <a:ext cx="4286250" cy="15240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7899" y="3454098"/>
            <a:ext cx="3552825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2543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Function Basic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7837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5400" dirty="0"/>
              <a:t>Environment/</a:t>
            </a:r>
            <a:r>
              <a:rPr lang="zh-TW" altLang="en-US" sz="5400" dirty="0"/>
              <a:t>課程安排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240955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 smtClean="0"/>
              <a:t>甚麼</a:t>
            </a:r>
            <a:r>
              <a:rPr lang="zh-TW" altLang="en-US" b="1" dirty="0"/>
              <a:t>是</a:t>
            </a:r>
            <a:r>
              <a:rPr lang="en-US" altLang="zh-TW" b="1" dirty="0"/>
              <a:t>Function</a:t>
            </a:r>
            <a:endParaRPr lang="en-US" altLang="zh-TW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若</a:t>
            </a:r>
            <a:r>
              <a:rPr lang="zh-TW" altLang="en-US" dirty="0"/>
              <a:t>某些</a:t>
            </a:r>
            <a:r>
              <a:rPr lang="en-US" altLang="zh-TW" dirty="0"/>
              <a:t>code</a:t>
            </a:r>
            <a:r>
              <a:rPr lang="zh-TW" altLang="en-US" dirty="0"/>
              <a:t>常使用，我們可以將它</a:t>
            </a:r>
            <a:r>
              <a:rPr lang="zh-TW" altLang="en-US" dirty="0">
                <a:solidFill>
                  <a:srgbClr val="FF0000"/>
                </a:solidFill>
              </a:rPr>
              <a:t>定義成新的</a:t>
            </a:r>
            <a:r>
              <a:rPr lang="en-US" altLang="zh-TW" dirty="0">
                <a:solidFill>
                  <a:srgbClr val="FF0000"/>
                </a:solidFill>
              </a:rPr>
              <a:t>Function</a:t>
            </a:r>
            <a:r>
              <a:rPr lang="zh-TW" altLang="en-US" dirty="0"/>
              <a:t>，以便</a:t>
            </a:r>
            <a:r>
              <a:rPr lang="zh-TW" altLang="en-US" dirty="0">
                <a:solidFill>
                  <a:srgbClr val="FF0000"/>
                </a:solidFill>
              </a:rPr>
              <a:t>重複呼叫</a:t>
            </a:r>
            <a:r>
              <a:rPr lang="zh-TW" altLang="en-US" dirty="0"/>
              <a:t>，</a:t>
            </a:r>
            <a:r>
              <a:rPr lang="en-US" altLang="zh-TW" dirty="0"/>
              <a:t>Function</a:t>
            </a:r>
            <a:r>
              <a:rPr lang="zh-TW" altLang="en-US" dirty="0"/>
              <a:t>可以將整個程式進行</a:t>
            </a:r>
            <a:r>
              <a:rPr lang="zh-TW" altLang="en-US" dirty="0">
                <a:solidFill>
                  <a:srgbClr val="FF0000"/>
                </a:solidFill>
              </a:rPr>
              <a:t>模組化</a:t>
            </a:r>
            <a:r>
              <a:rPr lang="zh-TW" altLang="en-US" dirty="0"/>
              <a:t>，以便人們閱讀以及方便測試</a:t>
            </a: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588203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5431334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基本語法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 err="1">
                <a:solidFill>
                  <a:srgbClr val="FF0000"/>
                </a:solidFill>
              </a:rPr>
              <a:t>def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 err="1" smtClean="0">
                <a:solidFill>
                  <a:srgbClr val="FF0000"/>
                </a:solidFill>
              </a:rPr>
              <a:t>FunctionName</a:t>
            </a:r>
            <a:r>
              <a:rPr lang="en-US" altLang="zh-TW" dirty="0" smtClean="0">
                <a:solidFill>
                  <a:srgbClr val="FF0000"/>
                </a:solidFill>
              </a:rPr>
              <a:t>(</a:t>
            </a:r>
            <a:r>
              <a:rPr lang="zh-TW" altLang="en-US" dirty="0" smtClean="0">
                <a:solidFill>
                  <a:srgbClr val="FF0000"/>
                </a:solidFill>
              </a:rPr>
              <a:t>需要的參數</a:t>
            </a:r>
            <a:r>
              <a:rPr lang="en-US" altLang="zh-TW" dirty="0" smtClean="0">
                <a:solidFill>
                  <a:srgbClr val="FF0000"/>
                </a:solidFill>
              </a:rPr>
              <a:t>):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code1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return </a:t>
            </a:r>
            <a:r>
              <a:rPr lang="zh-TW" altLang="en-US" dirty="0" smtClean="0">
                <a:solidFill>
                  <a:srgbClr val="FF0000"/>
                </a:solidFill>
              </a:rPr>
              <a:t>任意參數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b="1" dirty="0" smtClean="0"/>
              <a:t>若要</a:t>
            </a:r>
            <a:r>
              <a:rPr lang="zh-TW" altLang="en-US" b="1" dirty="0"/>
              <a:t>有預設值，可在參數給予</a:t>
            </a:r>
            <a:r>
              <a:rPr lang="en-US" altLang="zh-TW" b="1" dirty="0"/>
              <a:t>=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9696879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1:</a:t>
            </a:r>
          </a:p>
          <a:p>
            <a:pPr marL="0" indent="0">
              <a:buNone/>
            </a:pPr>
            <a:r>
              <a:rPr lang="zh-TW" altLang="en-US" dirty="0"/>
              <a:t>輸入名子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輸出</a:t>
            </a:r>
            <a:r>
              <a:rPr lang="en-US" altLang="zh-TW" dirty="0">
                <a:solidFill>
                  <a:srgbClr val="FF0000"/>
                </a:solidFill>
              </a:rPr>
              <a:t>Hello,</a:t>
            </a:r>
            <a:r>
              <a:rPr lang="zh-TW" altLang="en-US" dirty="0"/>
              <a:t>名子</a:t>
            </a: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3789040"/>
            <a:ext cx="4121540" cy="184555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09" y="3717032"/>
            <a:ext cx="4163038" cy="129614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2299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2: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輸入</a:t>
            </a:r>
            <a:r>
              <a:rPr lang="en-US" altLang="zh-TW" dirty="0">
                <a:solidFill>
                  <a:srgbClr val="FF0000"/>
                </a:solidFill>
              </a:rPr>
              <a:t>100</a:t>
            </a:r>
            <a:r>
              <a:rPr lang="zh-TW" altLang="en-US" dirty="0">
                <a:solidFill>
                  <a:srgbClr val="FF0000"/>
                </a:solidFill>
              </a:rPr>
              <a:t>組數字，並輸出相加</a:t>
            </a: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3140968"/>
            <a:ext cx="3668635" cy="226631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395" y="3109934"/>
            <a:ext cx="4193827" cy="2500953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9191047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3: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輸入</a:t>
            </a:r>
            <a:r>
              <a:rPr lang="en-US" altLang="zh-TW" dirty="0">
                <a:solidFill>
                  <a:srgbClr val="FF0000"/>
                </a:solidFill>
              </a:rPr>
              <a:t>100</a:t>
            </a:r>
            <a:r>
              <a:rPr lang="zh-TW" altLang="en-US" dirty="0">
                <a:solidFill>
                  <a:srgbClr val="FF0000"/>
                </a:solidFill>
              </a:rPr>
              <a:t>組身高體重，來計算</a:t>
            </a:r>
            <a:r>
              <a:rPr lang="en-US" altLang="zh-TW" dirty="0">
                <a:solidFill>
                  <a:srgbClr val="FF0000"/>
                </a:solidFill>
              </a:rPr>
              <a:t>BMI</a:t>
            </a:r>
            <a:r>
              <a:rPr lang="zh-TW" altLang="en-US" dirty="0">
                <a:solidFill>
                  <a:srgbClr val="FF0000"/>
                </a:solidFill>
              </a:rPr>
              <a:t>，進而推得身體狀態</a:t>
            </a: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856" y="2492896"/>
            <a:ext cx="5508671" cy="151428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8" y="2484861"/>
            <a:ext cx="5361644" cy="502140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613865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1020241"/>
            <a:ext cx="5616624" cy="5260208"/>
          </a:xfrm>
          <a:prstGeom prst="rect">
            <a:avLst/>
          </a:prstGeom>
        </p:spPr>
      </p:pic>
      <p:sp>
        <p:nvSpPr>
          <p:cNvPr id="9" name="內容版面配置區 2"/>
          <p:cNvSpPr>
            <a:spLocks noGrp="1"/>
          </p:cNvSpPr>
          <p:nvPr>
            <p:ph idx="1"/>
          </p:nvPr>
        </p:nvSpPr>
        <p:spPr>
          <a:xfrm>
            <a:off x="190438" y="102024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傳統</a:t>
            </a:r>
            <a:r>
              <a:rPr lang="en-US" altLang="zh-TW" b="1" dirty="0"/>
              <a:t>:</a:t>
            </a:r>
            <a:endParaRPr lang="en-US" altLang="zh-TW" b="1" dirty="0">
              <a:solidFill>
                <a:srgbClr val="FF0000"/>
              </a:solidFill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941703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807" y="908720"/>
            <a:ext cx="4918157" cy="5417395"/>
          </a:xfrm>
          <a:prstGeom prst="rect">
            <a:avLst/>
          </a:prstGeom>
        </p:spPr>
      </p:pic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190438" y="102024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函示化</a:t>
            </a:r>
            <a:r>
              <a:rPr lang="en-US" altLang="zh-TW" b="1" dirty="0"/>
              <a:t>:</a:t>
            </a:r>
            <a:endParaRPr lang="en-US" altLang="zh-TW" b="1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092176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15: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輸入西元，請印出式平年還是閏年</a:t>
            </a: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en-US" altLang="zh-TW" dirty="0"/>
              <a:t>1. </a:t>
            </a:r>
            <a:r>
              <a:rPr lang="zh-TW" altLang="en-US" dirty="0"/>
              <a:t>公元年分除以</a:t>
            </a:r>
            <a:r>
              <a:rPr lang="en-US" altLang="zh-TW" dirty="0"/>
              <a:t>4</a:t>
            </a:r>
            <a:r>
              <a:rPr lang="zh-TW" altLang="en-US" dirty="0"/>
              <a:t>不可整除，為平年。</a:t>
            </a:r>
            <a:br>
              <a:rPr lang="zh-TW" altLang="en-US" dirty="0"/>
            </a:br>
            <a:r>
              <a:rPr lang="en-US" altLang="zh-TW" dirty="0"/>
              <a:t>2. </a:t>
            </a:r>
            <a:r>
              <a:rPr lang="zh-TW" altLang="en-US" dirty="0"/>
              <a:t>公元年分除以</a:t>
            </a:r>
            <a:r>
              <a:rPr lang="en-US" altLang="zh-TW" dirty="0"/>
              <a:t>4</a:t>
            </a:r>
            <a:r>
              <a:rPr lang="zh-TW" altLang="en-US" dirty="0"/>
              <a:t>可整除但除以</a:t>
            </a:r>
            <a:r>
              <a:rPr lang="en-US" altLang="zh-TW" dirty="0"/>
              <a:t>100</a:t>
            </a:r>
            <a:r>
              <a:rPr lang="zh-TW" altLang="en-US" dirty="0"/>
              <a:t>不可整除，為閏年。</a:t>
            </a:r>
            <a:br>
              <a:rPr lang="zh-TW" altLang="en-US" dirty="0"/>
            </a:br>
            <a:r>
              <a:rPr lang="en-US" altLang="zh-TW" dirty="0"/>
              <a:t>3. </a:t>
            </a:r>
            <a:r>
              <a:rPr lang="zh-TW" altLang="en-US" dirty="0"/>
              <a:t>公元年分除以</a:t>
            </a:r>
            <a:r>
              <a:rPr lang="en-US" altLang="zh-TW" dirty="0"/>
              <a:t>100</a:t>
            </a:r>
            <a:r>
              <a:rPr lang="zh-TW" altLang="en-US" dirty="0"/>
              <a:t>可整除但除以</a:t>
            </a:r>
            <a:r>
              <a:rPr lang="en-US" altLang="zh-TW" dirty="0"/>
              <a:t>400</a:t>
            </a:r>
            <a:r>
              <a:rPr lang="zh-TW" altLang="en-US" dirty="0"/>
              <a:t>不可整除，為平年。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//</a:t>
            </a:r>
            <a:r>
              <a:rPr lang="zh-TW" altLang="en-US" dirty="0">
                <a:solidFill>
                  <a:srgbClr val="FF0000"/>
                </a:solidFill>
              </a:rPr>
              <a:t>此公式與真正公式不一樣，時作此題時請依照上面給的定義</a:t>
            </a: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等腰三角形 3"/>
          <p:cNvSpPr/>
          <p:nvPr/>
        </p:nvSpPr>
        <p:spPr>
          <a:xfrm>
            <a:off x="395536" y="5691981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2445350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9512" y="1166018"/>
            <a:ext cx="9177241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16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請</a:t>
            </a:r>
            <a:r>
              <a:rPr lang="zh-TW" altLang="en-US" dirty="0"/>
              <a:t>輸出</a:t>
            </a:r>
            <a:r>
              <a:rPr lang="en-US" altLang="zh-TW" dirty="0"/>
              <a:t>1+2+3+4+…..+100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請使用函式，無</a:t>
            </a:r>
            <a:r>
              <a:rPr lang="en-US" altLang="zh-TW" dirty="0">
                <a:solidFill>
                  <a:srgbClr val="FF0000"/>
                </a:solidFill>
              </a:rPr>
              <a:t>return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理論輸出 </a:t>
            </a:r>
            <a:r>
              <a:rPr lang="en-US" altLang="zh-TW" dirty="0">
                <a:solidFill>
                  <a:srgbClr val="FF0000"/>
                </a:solidFill>
              </a:rPr>
              <a:t>5050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51273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17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輸入</a:t>
            </a:r>
            <a:r>
              <a:rPr lang="zh-TW" altLang="en-US" dirty="0"/>
              <a:t>兩數，請輸出最大公因數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請使用函式，有</a:t>
            </a:r>
            <a:r>
              <a:rPr lang="en-US" altLang="zh-TW" dirty="0">
                <a:solidFill>
                  <a:srgbClr val="FF0000"/>
                </a:solidFill>
              </a:rPr>
              <a:t>return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理論輸出 </a:t>
            </a:r>
            <a:r>
              <a:rPr lang="en-US" altLang="zh-TW" dirty="0">
                <a:solidFill>
                  <a:srgbClr val="FF0000"/>
                </a:solidFill>
              </a:rPr>
              <a:t>GCD(10,20)=10</a:t>
            </a:r>
          </a:p>
          <a:p>
            <a:pPr marL="0" indent="0">
              <a:buNone/>
            </a:pPr>
            <a:r>
              <a:rPr lang="en-US" altLang="zh-TW" dirty="0" err="1">
                <a:solidFill>
                  <a:srgbClr val="FF0000"/>
                </a:solidFill>
              </a:rPr>
              <a:t>def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 err="1">
                <a:solidFill>
                  <a:srgbClr val="FF0000"/>
                </a:solidFill>
              </a:rPr>
              <a:t>gcd</a:t>
            </a:r>
            <a:r>
              <a:rPr lang="en-US" altLang="zh-TW" dirty="0">
                <a:solidFill>
                  <a:srgbClr val="FF0000"/>
                </a:solidFill>
              </a:rPr>
              <a:t>(</a:t>
            </a:r>
            <a:r>
              <a:rPr lang="en-US" altLang="zh-TW" dirty="0" err="1">
                <a:solidFill>
                  <a:srgbClr val="FF0000"/>
                </a:solidFill>
              </a:rPr>
              <a:t>a,b</a:t>
            </a:r>
            <a:r>
              <a:rPr lang="en-US" altLang="zh-TW" dirty="0">
                <a:solidFill>
                  <a:srgbClr val="FF0000"/>
                </a:solidFill>
              </a:rPr>
              <a:t>):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code 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return ?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0807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420848"/>
            <a:ext cx="7282194" cy="4935502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298893" y="855401"/>
            <a:ext cx="598112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打開搜尋列，搜尋</a:t>
            </a:r>
            <a:r>
              <a:rPr lang="en-US" altLang="zh-TW" sz="3000" dirty="0">
                <a:latin typeface="+mj-ea"/>
                <a:ea typeface="+mj-ea"/>
              </a:rPr>
              <a:t>Python</a:t>
            </a:r>
            <a:r>
              <a:rPr lang="zh-TW" altLang="en-US" sz="3000" dirty="0">
                <a:latin typeface="+mj-ea"/>
                <a:ea typeface="+mj-ea"/>
              </a:rPr>
              <a:t> 並點</a:t>
            </a:r>
            <a:r>
              <a:rPr lang="en-US" altLang="zh-TW" sz="3000" dirty="0">
                <a:latin typeface="+mj-ea"/>
                <a:ea typeface="+mj-ea"/>
              </a:rPr>
              <a:t>IDLE</a:t>
            </a:r>
            <a:endParaRPr lang="zh-TW" altLang="en-US" sz="3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3251099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-17136" y="1043608"/>
            <a:ext cx="9468544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1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輸入</a:t>
            </a:r>
            <a:r>
              <a:rPr lang="zh-TW" altLang="en-US" dirty="0"/>
              <a:t>一數，輸出最大公因數，以及最小公倍數</a:t>
            </a: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564904"/>
            <a:ext cx="4351853" cy="391790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4855874"/>
            <a:ext cx="3850885" cy="958517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221778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Output Advance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387991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Output Advance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268760"/>
            <a:ext cx="8229600" cy="3571168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8345251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Output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117045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1:</a:t>
            </a:r>
          </a:p>
          <a:p>
            <a:pPr marL="0" indent="0">
              <a:buNone/>
            </a:pPr>
            <a:r>
              <a:rPr lang="zh-TW" altLang="en-US" dirty="0"/>
              <a:t>請輸入三個數字，輸出一行輸出但中間使用</a:t>
            </a:r>
            <a:r>
              <a:rPr lang="en-US" altLang="zh-TW" dirty="0"/>
              <a:t>,</a:t>
            </a:r>
            <a:r>
              <a:rPr lang="zh-TW" altLang="en-US" dirty="0"/>
              <a:t>作為間隔符號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991" y="2924944"/>
            <a:ext cx="4439270" cy="197195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991" y="5229200"/>
            <a:ext cx="5984517" cy="1363140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741087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Output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117045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2:</a:t>
            </a:r>
          </a:p>
          <a:p>
            <a:pPr marL="0" indent="0">
              <a:buNone/>
            </a:pPr>
            <a:r>
              <a:rPr lang="zh-TW" altLang="en-US" dirty="0"/>
              <a:t>請輸入三個數字，輸出一行輸出但中間使用</a:t>
            </a:r>
            <a:r>
              <a:rPr lang="en-US" altLang="zh-TW" dirty="0"/>
              <a:t>-</a:t>
            </a:r>
            <a:r>
              <a:rPr lang="zh-TW" altLang="en-US" dirty="0"/>
              <a:t>作為間隔符號，輸出不換行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996952"/>
            <a:ext cx="5506218" cy="195289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61" y="5230602"/>
            <a:ext cx="6592220" cy="971686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915321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Output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117045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18:</a:t>
            </a:r>
          </a:p>
          <a:p>
            <a:pPr marL="0" indent="0">
              <a:buNone/>
            </a:pPr>
            <a:r>
              <a:rPr lang="zh-TW" altLang="en-US" dirty="0"/>
              <a:t>請輸入三個數字，輸出一行輸出但中間使用</a:t>
            </a:r>
            <a:r>
              <a:rPr lang="en-US" altLang="zh-TW" dirty="0"/>
              <a:t>hello</a:t>
            </a:r>
            <a:r>
              <a:rPr lang="zh-TW" altLang="en-US" dirty="0"/>
              <a:t>作為間隔符號，輸出結尾加上自己的學號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99081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List Basic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85396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117045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何謂</a:t>
            </a:r>
            <a:r>
              <a:rPr lang="en-US" altLang="zh-TW" b="1" dirty="0"/>
              <a:t>List</a:t>
            </a:r>
          </a:p>
          <a:p>
            <a:pPr marL="0" indent="0">
              <a:buNone/>
            </a:pPr>
            <a:r>
              <a:rPr lang="zh-TW" altLang="en-US" dirty="0"/>
              <a:t>簡單來說，我們之前的都能存一個數值或一個文字，但若我們要儲存更多，就要使用</a:t>
            </a:r>
            <a:r>
              <a:rPr lang="en-US" altLang="zh-TW" dirty="0"/>
              <a:t>List</a:t>
            </a:r>
            <a:r>
              <a:rPr lang="zh-TW" altLang="en-US" dirty="0"/>
              <a:t>來使用</a:t>
            </a:r>
            <a:endParaRPr lang="en-US" altLang="zh-TW" dirty="0"/>
          </a:p>
          <a:p>
            <a:pPr marL="742950" indent="-742950">
              <a:buAutoNum type="arabicPeriod"/>
            </a:pPr>
            <a:r>
              <a:rPr lang="zh-TW" altLang="en-US" dirty="0"/>
              <a:t>他可以將不只一個的變數放進去</a:t>
            </a:r>
            <a:endParaRPr lang="en-US" altLang="zh-TW" dirty="0"/>
          </a:p>
          <a:p>
            <a:pPr marL="742950" indent="-742950">
              <a:buAutoNum type="arabicPeriod"/>
            </a:pPr>
            <a:r>
              <a:rPr lang="zh-TW" altLang="en-US" dirty="0"/>
              <a:t> 可使用索引值拿取資料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7401863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如何宣告</a:t>
            </a:r>
            <a:r>
              <a:rPr lang="en-US" altLang="zh-TW" b="1" dirty="0"/>
              <a:t>List</a:t>
            </a:r>
          </a:p>
          <a:p>
            <a:pPr marL="0" indent="0">
              <a:buNone/>
            </a:pPr>
            <a:r>
              <a:rPr lang="en-US" altLang="zh-TW" dirty="0"/>
              <a:t>1. </a:t>
            </a:r>
            <a:r>
              <a:rPr lang="zh-TW" altLang="en-US" dirty="0"/>
              <a:t>無預設值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 = [] </a:t>
            </a:r>
          </a:p>
          <a:p>
            <a:pPr marL="0" indent="0">
              <a:buNone/>
            </a:pPr>
            <a:r>
              <a:rPr lang="en-US" altLang="zh-TW" dirty="0"/>
              <a:t>B = list()</a:t>
            </a:r>
          </a:p>
          <a:p>
            <a:pPr marL="0" indent="0">
              <a:buNone/>
            </a:pPr>
            <a:r>
              <a:rPr lang="en-US" altLang="zh-TW" dirty="0"/>
              <a:t>2.</a:t>
            </a:r>
            <a:r>
              <a:rPr lang="zh-TW" altLang="en-US" dirty="0"/>
              <a:t> 有預設值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 = [1,2,3,4,5,6,7] </a:t>
            </a:r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181819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如何拿取</a:t>
            </a:r>
            <a:r>
              <a:rPr lang="en-US" altLang="zh-TW" b="1" dirty="0"/>
              <a:t>List</a:t>
            </a:r>
            <a:r>
              <a:rPr lang="zh-TW" altLang="en-US" b="1" dirty="0"/>
              <a:t>資料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 = [1,2,3,4,5,6,7] </a:t>
            </a:r>
          </a:p>
          <a:p>
            <a:pPr marL="0" indent="0">
              <a:buNone/>
            </a:pPr>
            <a:r>
              <a:rPr lang="en-US" altLang="zh-TW" dirty="0"/>
              <a:t>print(A[0]) # </a:t>
            </a:r>
            <a:r>
              <a:rPr lang="zh-TW" altLang="en-US" dirty="0"/>
              <a:t>輸出</a:t>
            </a:r>
            <a:r>
              <a:rPr lang="en-US" altLang="zh-TW" dirty="0"/>
              <a:t>1</a:t>
            </a:r>
          </a:p>
          <a:p>
            <a:pPr marL="0" indent="0">
              <a:buNone/>
            </a:pPr>
            <a:r>
              <a:rPr lang="en-US" altLang="zh-TW" dirty="0"/>
              <a:t>print(A[5]) # </a:t>
            </a:r>
            <a:r>
              <a:rPr lang="zh-TW" altLang="en-US" dirty="0"/>
              <a:t>輸出</a:t>
            </a:r>
            <a:r>
              <a:rPr lang="en-US" altLang="zh-TW" dirty="0"/>
              <a:t>6</a:t>
            </a:r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844824"/>
            <a:ext cx="8249801" cy="657317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92693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539552" y="1043608"/>
            <a:ext cx="67249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當你看到這個畫面就代表你成功進入了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132856"/>
            <a:ext cx="7060600" cy="393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13245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加入資料到</a:t>
            </a:r>
            <a:r>
              <a:rPr lang="en-US" altLang="zh-TW" b="1" dirty="0" err="1"/>
              <a:t>List.append</a:t>
            </a:r>
            <a:r>
              <a:rPr lang="en-US" altLang="zh-TW" b="1" dirty="0"/>
              <a:t> (</a:t>
            </a:r>
            <a:r>
              <a:rPr lang="zh-TW" altLang="en-US" b="1" dirty="0"/>
              <a:t>資料</a:t>
            </a:r>
            <a:r>
              <a:rPr lang="en-US" altLang="zh-TW" b="1" dirty="0"/>
              <a:t>)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844824"/>
            <a:ext cx="8249801" cy="65731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464" y="2657367"/>
            <a:ext cx="4067743" cy="154326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71" y="4437112"/>
            <a:ext cx="6496957" cy="1590897"/>
          </a:xfrm>
          <a:prstGeom prst="rect">
            <a:avLst/>
          </a:prstGeom>
        </p:spPr>
      </p:pic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947075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插入資料 </a:t>
            </a:r>
            <a:r>
              <a:rPr lang="en-US" altLang="zh-TW" b="1" dirty="0" err="1"/>
              <a:t>List.insert</a:t>
            </a:r>
            <a:r>
              <a:rPr lang="en-US" altLang="zh-TW" b="1" dirty="0"/>
              <a:t>(</a:t>
            </a:r>
            <a:r>
              <a:rPr lang="zh-TW" altLang="en-US" b="1" dirty="0"/>
              <a:t>位置，資料</a:t>
            </a:r>
            <a:r>
              <a:rPr lang="en-US" altLang="zh-TW" b="1" dirty="0"/>
              <a:t>)</a:t>
            </a:r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844824"/>
            <a:ext cx="8249801" cy="65731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4581128"/>
            <a:ext cx="6973273" cy="153373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666" y="2813062"/>
            <a:ext cx="4887007" cy="1476581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3584838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移除資料到 </a:t>
            </a:r>
            <a:r>
              <a:rPr lang="en-US" altLang="zh-TW" b="1" dirty="0" err="1"/>
              <a:t>List.pop</a:t>
            </a:r>
            <a:r>
              <a:rPr lang="en-US" altLang="zh-TW" b="1" dirty="0"/>
              <a:t>(</a:t>
            </a:r>
            <a:r>
              <a:rPr lang="zh-TW" altLang="en-US" b="1" dirty="0"/>
              <a:t>位置</a:t>
            </a:r>
            <a:r>
              <a:rPr lang="en-US" altLang="zh-TW" b="1" dirty="0"/>
              <a:t>)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844824"/>
            <a:ext cx="8249801" cy="657317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2695472"/>
            <a:ext cx="4163006" cy="1467055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44" y="4437112"/>
            <a:ext cx="6496957" cy="1495634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148368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 smtClean="0"/>
              <a:t>補</a:t>
            </a:r>
            <a:r>
              <a:rPr lang="en-US" altLang="zh-TW" b="1" dirty="0" smtClean="0"/>
              <a:t>:del A[</a:t>
            </a:r>
            <a:r>
              <a:rPr lang="zh-TW" altLang="en-US" b="1" dirty="0" smtClean="0"/>
              <a:t>索引值</a:t>
            </a:r>
            <a:r>
              <a:rPr lang="en-US" altLang="zh-TW" b="1" dirty="0" smtClean="0"/>
              <a:t>]</a:t>
            </a:r>
            <a:endParaRPr lang="en-US" altLang="zh-TW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844824"/>
            <a:ext cx="8249801" cy="657317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143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2616385"/>
            <a:ext cx="3168352" cy="151529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832" y="4365104"/>
            <a:ext cx="6832062" cy="174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38922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排序資料 </a:t>
            </a:r>
            <a:r>
              <a:rPr lang="en-US" altLang="zh-TW" b="1" dirty="0" err="1"/>
              <a:t>List.sort</a:t>
            </a:r>
            <a:r>
              <a:rPr lang="en-US" altLang="zh-TW" b="1" dirty="0"/>
              <a:t>()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86" y="1783600"/>
            <a:ext cx="4020111" cy="1552792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70" y="3720066"/>
            <a:ext cx="6716062" cy="149563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8845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排序資料，</a:t>
            </a:r>
            <a:r>
              <a:rPr lang="en-US" altLang="zh-TW" b="1" dirty="0" err="1"/>
              <a:t>List.sort</a:t>
            </a:r>
            <a:r>
              <a:rPr lang="en-US" altLang="zh-TW" b="1" dirty="0"/>
              <a:t>(</a:t>
            </a:r>
            <a:r>
              <a:rPr lang="zh-TW" altLang="en-US" b="1" dirty="0"/>
              <a:t>是否反轉</a:t>
            </a:r>
            <a:r>
              <a:rPr lang="en-US" altLang="zh-TW" b="1" dirty="0"/>
              <a:t>)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70" y="1772816"/>
            <a:ext cx="4429743" cy="144800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3789040"/>
            <a:ext cx="6554115" cy="150516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4300329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補</a:t>
            </a:r>
            <a:r>
              <a:rPr lang="zh-TW" altLang="en-US" b="1" dirty="0" smtClean="0"/>
              <a:t> </a:t>
            </a:r>
            <a:r>
              <a:rPr lang="en-US" altLang="zh-TW" b="1" dirty="0" smtClean="0"/>
              <a:t>sorted(list)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146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916832"/>
            <a:ext cx="3689025" cy="172819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3928036"/>
            <a:ext cx="6840760" cy="170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1071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補</a:t>
            </a:r>
            <a:r>
              <a:rPr lang="zh-TW" altLang="en-US" b="1" dirty="0" smtClean="0"/>
              <a:t> </a:t>
            </a:r>
            <a:r>
              <a:rPr lang="en-US" altLang="zh-TW" b="1" dirty="0" err="1" smtClean="0"/>
              <a:t>List.sort</a:t>
            </a:r>
            <a:r>
              <a:rPr lang="en-US" altLang="zh-TW" b="1" dirty="0" smtClean="0"/>
              <a:t>(key=</a:t>
            </a:r>
            <a:r>
              <a:rPr lang="zh-TW" altLang="en-US" b="1" dirty="0" smtClean="0"/>
              <a:t>自定義排序</a:t>
            </a:r>
            <a:r>
              <a:rPr lang="en-US" altLang="zh-TW" b="1" dirty="0" smtClean="0"/>
              <a:t>)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147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988840"/>
            <a:ext cx="5829300" cy="211455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4437112"/>
            <a:ext cx="6974033" cy="138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1369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補</a:t>
            </a:r>
            <a:r>
              <a:rPr lang="zh-TW" altLang="en-US" b="1" dirty="0" smtClean="0"/>
              <a:t> </a:t>
            </a:r>
            <a:r>
              <a:rPr lang="en-US" altLang="zh-TW" b="1" dirty="0" err="1" smtClean="0"/>
              <a:t>List.sort</a:t>
            </a:r>
            <a:r>
              <a:rPr lang="en-US" altLang="zh-TW" b="1" dirty="0" smtClean="0"/>
              <a:t>(key=</a:t>
            </a:r>
            <a:r>
              <a:rPr lang="en-US" altLang="zh-TW" b="1" dirty="0" err="1" smtClean="0"/>
              <a:t>lamda</a:t>
            </a:r>
            <a:r>
              <a:rPr lang="en-US" altLang="zh-TW" b="1" dirty="0" smtClean="0"/>
              <a:t>)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148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20" y="1916832"/>
            <a:ext cx="6267450" cy="19050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04" y="4408666"/>
            <a:ext cx="6974033" cy="138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185224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將兩個</a:t>
            </a:r>
            <a:r>
              <a:rPr lang="en-US" altLang="zh-TW" dirty="0"/>
              <a:t>list</a:t>
            </a:r>
            <a:r>
              <a:rPr lang="zh-TW" altLang="en-US" dirty="0"/>
              <a:t>合成，</a:t>
            </a:r>
            <a:r>
              <a:rPr lang="en-US" altLang="zh-TW" dirty="0" err="1"/>
              <a:t>List.extend</a:t>
            </a:r>
            <a:r>
              <a:rPr lang="en-US" altLang="zh-TW" dirty="0"/>
              <a:t>(List or tuple)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380" y="2277608"/>
            <a:ext cx="3810532" cy="211484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80" y="4437112"/>
            <a:ext cx="6792273" cy="1533739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4667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438467" y="1074504"/>
            <a:ext cx="65133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dirty="0">
                <a:latin typeface="+mj-ea"/>
                <a:ea typeface="+mj-ea"/>
              </a:rPr>
              <a:t>Bash mode:</a:t>
            </a:r>
            <a:r>
              <a:rPr lang="zh-TW" altLang="en-US" sz="3000" dirty="0">
                <a:latin typeface="+mj-ea"/>
                <a:ea typeface="+mj-ea"/>
              </a:rPr>
              <a:t>可以一行行輸入直接執行</a:t>
            </a:r>
            <a:endParaRPr lang="en-US" altLang="zh-TW" sz="3000" dirty="0">
              <a:latin typeface="+mj-ea"/>
              <a:ea typeface="+mj-ea"/>
            </a:endParaRPr>
          </a:p>
          <a:p>
            <a:r>
              <a:rPr lang="zh-TW" altLang="en-US" sz="3000" dirty="0">
                <a:latin typeface="+mj-ea"/>
                <a:ea typeface="+mj-ea"/>
              </a:rPr>
              <a:t>缺點</a:t>
            </a:r>
            <a:r>
              <a:rPr lang="en-US" altLang="zh-TW" sz="3000" dirty="0">
                <a:latin typeface="+mj-ea"/>
                <a:ea typeface="+mj-ea"/>
              </a:rPr>
              <a:t>:</a:t>
            </a:r>
            <a:r>
              <a:rPr lang="zh-TW" altLang="en-US" sz="3000" dirty="0">
                <a:latin typeface="+mj-ea"/>
                <a:ea typeface="+mj-ea"/>
              </a:rPr>
              <a:t>就是一次只能打一行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564904"/>
            <a:ext cx="6329909" cy="3396096"/>
          </a:xfrm>
          <a:prstGeom prst="rect">
            <a:avLst/>
          </a:prstGeom>
        </p:spPr>
      </p:pic>
      <p:pic>
        <p:nvPicPr>
          <p:cNvPr id="8194" name="Picture 2" descr="コンピューター | かわいいフリー素材集 いらすと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4444175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3853801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1: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對一個 </a:t>
            </a:r>
            <a:r>
              <a:rPr lang="en-US" altLang="zh-TW" dirty="0"/>
              <a:t>List</a:t>
            </a:r>
            <a:r>
              <a:rPr lang="zh-TW" altLang="en-US" dirty="0"/>
              <a:t>以下操作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新增一個資料為</a:t>
            </a:r>
            <a:r>
              <a:rPr lang="en-US" altLang="zh-TW" dirty="0"/>
              <a:t>10</a:t>
            </a:r>
          </a:p>
          <a:p>
            <a:pPr marL="0" indent="0">
              <a:buNone/>
            </a:pPr>
            <a:r>
              <a:rPr lang="zh-TW" altLang="en-US" dirty="0"/>
              <a:t>新增一個資料為</a:t>
            </a:r>
            <a:r>
              <a:rPr lang="en-US" altLang="zh-TW" dirty="0"/>
              <a:t>20</a:t>
            </a:r>
          </a:p>
          <a:p>
            <a:pPr marL="0" indent="0">
              <a:buNone/>
            </a:pPr>
            <a:r>
              <a:rPr lang="zh-TW" altLang="en-US" dirty="0"/>
              <a:t>插入一個資料到</a:t>
            </a:r>
            <a:r>
              <a:rPr lang="en-US" altLang="zh-TW" dirty="0"/>
              <a:t>1</a:t>
            </a:r>
            <a:r>
              <a:rPr lang="zh-TW" altLang="en-US" dirty="0"/>
              <a:t>這個位置，資料為</a:t>
            </a:r>
            <a:r>
              <a:rPr lang="en-US" altLang="zh-TW" dirty="0"/>
              <a:t>10</a:t>
            </a:r>
          </a:p>
          <a:p>
            <a:pPr marL="0" indent="0">
              <a:buNone/>
            </a:pPr>
            <a:r>
              <a:rPr lang="zh-TW" altLang="en-US" dirty="0"/>
              <a:t>移除一個資料在</a:t>
            </a:r>
            <a:r>
              <a:rPr lang="en-US" altLang="zh-TW" dirty="0"/>
              <a:t>0</a:t>
            </a:r>
            <a:r>
              <a:rPr lang="zh-TW" altLang="en-US" dirty="0"/>
              <a:t>這個位置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88" y="1196752"/>
            <a:ext cx="2846444" cy="2784371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7546215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95536" y="1043608"/>
            <a:ext cx="8229600" cy="452596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19: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對一個 </a:t>
            </a:r>
            <a:r>
              <a:rPr lang="en-US" altLang="zh-TW" dirty="0"/>
              <a:t>List</a:t>
            </a:r>
            <a:r>
              <a:rPr lang="zh-TW" altLang="en-US" dirty="0"/>
              <a:t>以下操作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新增一個資料為</a:t>
            </a:r>
            <a:r>
              <a:rPr lang="en-US" altLang="zh-TW" dirty="0"/>
              <a:t>31</a:t>
            </a:r>
          </a:p>
          <a:p>
            <a:pPr marL="0" indent="0">
              <a:buNone/>
            </a:pPr>
            <a:r>
              <a:rPr lang="zh-TW" altLang="en-US" dirty="0"/>
              <a:t>新增一個資料為</a:t>
            </a:r>
            <a:r>
              <a:rPr lang="en-US" altLang="zh-TW" dirty="0"/>
              <a:t>17</a:t>
            </a:r>
          </a:p>
          <a:p>
            <a:pPr marL="0" indent="0">
              <a:buNone/>
            </a:pPr>
            <a:r>
              <a:rPr lang="zh-TW" altLang="en-US" dirty="0"/>
              <a:t>排序一下</a:t>
            </a:r>
            <a:r>
              <a:rPr lang="en-US" altLang="zh-TW" dirty="0"/>
              <a:t>(</a:t>
            </a:r>
            <a:r>
              <a:rPr lang="zh-TW" altLang="en-US" dirty="0"/>
              <a:t>由小排到大</a:t>
            </a:r>
            <a:r>
              <a:rPr lang="en-US" altLang="zh-TW" dirty="0"/>
              <a:t>)</a:t>
            </a:r>
          </a:p>
          <a:p>
            <a:pPr marL="0" indent="0">
              <a:buNone/>
            </a:pPr>
            <a:r>
              <a:rPr lang="zh-TW" altLang="en-US" dirty="0"/>
              <a:t>新增一個資料為</a:t>
            </a:r>
            <a:r>
              <a:rPr lang="en-US" altLang="zh-TW" dirty="0"/>
              <a:t>21</a:t>
            </a:r>
          </a:p>
          <a:p>
            <a:pPr marL="0" indent="0">
              <a:buNone/>
            </a:pPr>
            <a:r>
              <a:rPr lang="zh-TW" altLang="en-US" dirty="0"/>
              <a:t>插入一個資料到</a:t>
            </a:r>
            <a:r>
              <a:rPr lang="en-US" altLang="zh-TW" dirty="0"/>
              <a:t>1</a:t>
            </a:r>
            <a:r>
              <a:rPr lang="zh-TW" altLang="en-US" dirty="0"/>
              <a:t>這個位置，資料為</a:t>
            </a:r>
            <a:r>
              <a:rPr lang="en-US" altLang="zh-TW" dirty="0"/>
              <a:t>10</a:t>
            </a:r>
          </a:p>
          <a:p>
            <a:pPr marL="0" indent="0">
              <a:buNone/>
            </a:pPr>
            <a:r>
              <a:rPr lang="zh-TW" altLang="en-US" dirty="0"/>
              <a:t>移除一個資料在</a:t>
            </a:r>
            <a:r>
              <a:rPr lang="en-US" altLang="zh-TW" dirty="0"/>
              <a:t>0</a:t>
            </a:r>
            <a:r>
              <a:rPr lang="zh-TW" altLang="en-US" dirty="0"/>
              <a:t>這個位置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輸出結果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9744268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List Advance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859829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有些題目我們會需要使用</a:t>
            </a:r>
            <a:r>
              <a:rPr lang="zh-TW" altLang="en-US" b="1" dirty="0"/>
              <a:t>多維陣列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>Ex : </a:t>
            </a:r>
          </a:p>
          <a:p>
            <a:pPr marL="0" indent="0">
              <a:buNone/>
            </a:pPr>
            <a:r>
              <a:rPr lang="en-US" altLang="zh-TW" dirty="0"/>
              <a:t>OX</a:t>
            </a:r>
            <a:r>
              <a:rPr lang="zh-TW" altLang="en-US" dirty="0"/>
              <a:t>遊戲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走迷宮</a:t>
            </a:r>
            <a:r>
              <a:rPr lang="zh-TW" altLang="en-US" dirty="0" smtClean="0"/>
              <a:t>問題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/>
              <a:t>高階圖論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203483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如何宣告</a:t>
            </a:r>
            <a:r>
              <a:rPr lang="zh-TW" altLang="en-US" b="1" dirty="0"/>
              <a:t>二維</a:t>
            </a:r>
            <a:r>
              <a:rPr lang="en-US" altLang="zh-TW" b="1" dirty="0"/>
              <a:t>List</a:t>
            </a:r>
          </a:p>
          <a:p>
            <a:pPr marL="0" indent="0">
              <a:buNone/>
            </a:pPr>
            <a:r>
              <a:rPr lang="en-US" altLang="zh-TW" dirty="0"/>
              <a:t>A = [[]]</a:t>
            </a:r>
          </a:p>
          <a:p>
            <a:pPr marL="0" indent="0">
              <a:buNone/>
            </a:pPr>
            <a:r>
              <a:rPr lang="en-US" altLang="zh-TW" dirty="0"/>
              <a:t>B = list(list())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0848504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範例</a:t>
            </a:r>
            <a:r>
              <a:rPr lang="en-US" altLang="zh-TW" dirty="0"/>
              <a:t>:OX</a:t>
            </a:r>
            <a:r>
              <a:rPr lang="zh-TW" altLang="en-US" dirty="0"/>
              <a:t>遊戲 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輸入一個字串，長度為九，裡面會出現</a:t>
            </a:r>
            <a:r>
              <a:rPr lang="en-US" altLang="zh-TW" dirty="0"/>
              <a:t>OX-</a:t>
            </a:r>
            <a:r>
              <a:rPr lang="zh-TW" altLang="en-US" dirty="0"/>
              <a:t>三種符號，請幫我使用二維</a:t>
            </a:r>
            <a:r>
              <a:rPr lang="en-US" altLang="zh-TW" dirty="0"/>
              <a:t>List</a:t>
            </a:r>
            <a:r>
              <a:rPr lang="zh-TW" altLang="en-US" dirty="0"/>
              <a:t>存取，並使用</a:t>
            </a:r>
            <a:r>
              <a:rPr lang="en-US" altLang="zh-TW" dirty="0"/>
              <a:t>2D</a:t>
            </a:r>
            <a:r>
              <a:rPr lang="zh-TW" altLang="en-US" dirty="0"/>
              <a:t>方式輸出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7" y="3651164"/>
            <a:ext cx="3547859" cy="22261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3737857"/>
            <a:ext cx="4061030" cy="1912145"/>
          </a:xfrm>
          <a:prstGeom prst="rect">
            <a:avLst/>
          </a:prstGeom>
        </p:spPr>
      </p:pic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4136371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20:OX</a:t>
            </a:r>
            <a:r>
              <a:rPr lang="zh-TW" altLang="en-US" b="1" dirty="0"/>
              <a:t>遊戲 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輸入</a:t>
            </a:r>
            <a:r>
              <a:rPr lang="zh-TW" altLang="en-US" dirty="0"/>
              <a:t>三個字串，每個長度為</a:t>
            </a:r>
            <a:r>
              <a:rPr lang="en-US" altLang="zh-TW" dirty="0"/>
              <a:t>3</a:t>
            </a:r>
            <a:r>
              <a:rPr lang="zh-TW" altLang="en-US" dirty="0"/>
              <a:t>，裡面會出現</a:t>
            </a:r>
            <a:r>
              <a:rPr lang="en-US" altLang="zh-TW" dirty="0"/>
              <a:t>OX-</a:t>
            </a:r>
            <a:r>
              <a:rPr lang="zh-TW" altLang="en-US" dirty="0"/>
              <a:t>三種符號，請幫我使用二維</a:t>
            </a:r>
            <a:r>
              <a:rPr lang="en-US" altLang="zh-TW" dirty="0"/>
              <a:t>List</a:t>
            </a:r>
            <a:r>
              <a:rPr lang="zh-TW" altLang="en-US" dirty="0"/>
              <a:t>存處，並使用</a:t>
            </a:r>
            <a:r>
              <a:rPr lang="en-US" altLang="zh-TW" dirty="0"/>
              <a:t>2D</a:t>
            </a:r>
            <a:r>
              <a:rPr lang="zh-TW" altLang="en-US" dirty="0"/>
              <a:t>方式輸出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/>
              <a:t>Ex Input:</a:t>
            </a:r>
          </a:p>
          <a:p>
            <a:pPr marL="0" indent="0">
              <a:buNone/>
            </a:pPr>
            <a:r>
              <a:rPr lang="en-US" altLang="zh-TW" dirty="0" smtClean="0"/>
              <a:t>OOX</a:t>
            </a:r>
          </a:p>
          <a:p>
            <a:pPr marL="0" indent="0">
              <a:buNone/>
            </a:pPr>
            <a:r>
              <a:rPr lang="en-US" altLang="zh-TW" dirty="0" smtClean="0"/>
              <a:t>XXO</a:t>
            </a:r>
            <a:br>
              <a:rPr lang="en-US" altLang="zh-TW" dirty="0" smtClean="0"/>
            </a:br>
            <a:r>
              <a:rPr lang="en-US" altLang="zh-TW" dirty="0" smtClean="0"/>
              <a:t>OXO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4587228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String Advance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0510025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183" y="1520788"/>
            <a:ext cx="7598258" cy="3816424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320025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lstrip</a:t>
            </a:r>
            <a:r>
              <a:rPr lang="zh-TW" altLang="en-US" b="1" dirty="0"/>
              <a:t>去除左邊無意義空白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211" y="2265490"/>
            <a:ext cx="3772426" cy="157184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7570" y="3999285"/>
            <a:ext cx="6658904" cy="199100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1903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364720" y="1043608"/>
            <a:ext cx="172354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latin typeface="+mj-ea"/>
                <a:ea typeface="+mj-ea"/>
              </a:rPr>
              <a:t>簡易例子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031553"/>
            <a:ext cx="6222920" cy="294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9238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rstrip</a:t>
            </a:r>
            <a:r>
              <a:rPr lang="zh-TW" altLang="en-US" b="1" dirty="0"/>
              <a:t>去除左邊無意義空白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229" y="2225832"/>
            <a:ext cx="4042792" cy="1649896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791" y="4210993"/>
            <a:ext cx="6516009" cy="195289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258579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strip</a:t>
            </a:r>
            <a:r>
              <a:rPr lang="zh-TW" altLang="en-US" b="1" dirty="0"/>
              <a:t>去除左邊以及右邊無意義空白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1056" y="2155747"/>
            <a:ext cx="3324689" cy="144800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973" y="4097454"/>
            <a:ext cx="6687483" cy="193384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067182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為何要做這個動作呢</a:t>
            </a:r>
            <a:r>
              <a:rPr lang="en-US" altLang="zh-TW" b="1" dirty="0"/>
              <a:t>?</a:t>
            </a:r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845" y="2041432"/>
            <a:ext cx="2991267" cy="162900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4371097"/>
            <a:ext cx="6439799" cy="1495634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9681686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改善過後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844824"/>
            <a:ext cx="3867690" cy="148610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3849" y="4221088"/>
            <a:ext cx="6525536" cy="145752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9346793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1" dirty="0"/>
              <a:t>replace(A,B) </a:t>
            </a:r>
            <a:r>
              <a:rPr lang="zh-TW" altLang="en-US" b="1" dirty="0"/>
              <a:t>將字串裡所有</a:t>
            </a:r>
            <a:r>
              <a:rPr lang="en-US" altLang="zh-TW" b="1" dirty="0"/>
              <a:t>A</a:t>
            </a:r>
            <a:r>
              <a:rPr lang="zh-TW" altLang="en-US" b="1" dirty="0"/>
              <a:t>替換成</a:t>
            </a:r>
            <a:r>
              <a:rPr lang="en-US" altLang="zh-TW" b="1" dirty="0"/>
              <a:t>B</a:t>
            </a:r>
            <a:endParaRPr lang="zh-TW" altLang="en-US" b="1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2419209"/>
            <a:ext cx="5563376" cy="1009791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711" y="3921964"/>
            <a:ext cx="7249537" cy="1533739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820838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1" dirty="0"/>
              <a:t>split(</a:t>
            </a:r>
            <a:r>
              <a:rPr lang="en-US" altLang="zh-TW" b="1" dirty="0" err="1"/>
              <a:t>reg</a:t>
            </a:r>
            <a:r>
              <a:rPr lang="en-US" altLang="zh-TW" b="1" dirty="0"/>
              <a:t>) </a:t>
            </a:r>
            <a:r>
              <a:rPr lang="zh-TW" altLang="en-US" b="1" dirty="0"/>
              <a:t>以特定文字分割字串成</a:t>
            </a:r>
            <a:r>
              <a:rPr lang="en-US" altLang="zh-TW" b="1" dirty="0"/>
              <a:t>List</a:t>
            </a:r>
            <a:endParaRPr lang="zh-TW" altLang="en-US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20" y="2352525"/>
            <a:ext cx="5020376" cy="107647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181" y="3863181"/>
            <a:ext cx="6916115" cy="1495634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808820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b="1" dirty="0"/>
              <a:t>猜測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636912"/>
            <a:ext cx="6897059" cy="172819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1573399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600200"/>
            <a:ext cx="889248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join(list) </a:t>
            </a:r>
            <a:r>
              <a:rPr lang="zh-TW" altLang="en-US" b="1" dirty="0"/>
              <a:t>以特定文字當間隔將</a:t>
            </a:r>
            <a:r>
              <a:rPr lang="en-US" altLang="zh-TW" b="1" dirty="0"/>
              <a:t>List</a:t>
            </a:r>
            <a:r>
              <a:rPr lang="zh-TW" altLang="en-US" b="1" dirty="0"/>
              <a:t>合成字串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36" y="2448005"/>
            <a:ext cx="4810796" cy="100026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4139426"/>
            <a:ext cx="6649378" cy="1295581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5041882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600200"/>
            <a:ext cx="843528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猜測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2348880"/>
            <a:ext cx="7109710" cy="1673715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806611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A = “This is a </a:t>
            </a:r>
            <a:r>
              <a:rPr lang="en-US" altLang="zh-TW" dirty="0" err="1"/>
              <a:t>atrice</a:t>
            </a:r>
            <a:r>
              <a:rPr lang="en-US" altLang="zh-TW" dirty="0"/>
              <a:t>”</a:t>
            </a:r>
          </a:p>
          <a:p>
            <a:pPr marL="0" indent="0">
              <a:buNone/>
            </a:pPr>
            <a:r>
              <a:rPr lang="zh-TW" altLang="en-US" dirty="0"/>
              <a:t>替換</a:t>
            </a:r>
            <a:r>
              <a:rPr lang="en-US" altLang="zh-TW" dirty="0" err="1"/>
              <a:t>artice</a:t>
            </a:r>
            <a:r>
              <a:rPr lang="en-US" altLang="zh-TW" dirty="0"/>
              <a:t> </a:t>
            </a:r>
            <a:r>
              <a:rPr lang="zh-TW" altLang="en-US" dirty="0"/>
              <a:t>成 </a:t>
            </a:r>
            <a:r>
              <a:rPr lang="en-US" altLang="zh-TW" dirty="0"/>
              <a:t>chino</a:t>
            </a:r>
          </a:p>
          <a:p>
            <a:pPr marL="0" indent="0">
              <a:buNone/>
            </a:pPr>
            <a:r>
              <a:rPr lang="zh-TW" altLang="en-US" dirty="0"/>
              <a:t>使用空白進行分割再以</a:t>
            </a:r>
            <a:r>
              <a:rPr lang="en-US" altLang="zh-TW" dirty="0"/>
              <a:t>-</a:t>
            </a:r>
            <a:r>
              <a:rPr lang="zh-TW" altLang="en-US" dirty="0"/>
              <a:t>連接所有資料</a:t>
            </a: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3861048"/>
            <a:ext cx="4518169" cy="187220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5818910"/>
            <a:ext cx="4726183" cy="103909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4248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179512" y="967006"/>
            <a:ext cx="83647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常用用法</a:t>
            </a:r>
            <a:r>
              <a:rPr lang="en-US" altLang="zh-TW" sz="3000" dirty="0">
                <a:latin typeface="+mj-ea"/>
                <a:ea typeface="+mj-ea"/>
              </a:rPr>
              <a:t>:</a:t>
            </a:r>
            <a:r>
              <a:rPr lang="zh-TW" altLang="en-US" sz="3000" dirty="0">
                <a:latin typeface="+mj-ea"/>
                <a:ea typeface="+mj-ea"/>
              </a:rPr>
              <a:t>開啟檔案，我們先建立一個</a:t>
            </a:r>
            <a:r>
              <a:rPr lang="zh-TW" altLang="en-US" sz="3000" dirty="0">
                <a:solidFill>
                  <a:srgbClr val="FF0000"/>
                </a:solidFill>
                <a:latin typeface="+mj-ea"/>
                <a:ea typeface="+mj-ea"/>
              </a:rPr>
              <a:t>全新的檔案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12" y="1998401"/>
            <a:ext cx="6192688" cy="420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43149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535717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21:</a:t>
            </a:r>
            <a:r>
              <a:rPr lang="zh-TW" altLang="en-US" b="1" dirty="0"/>
              <a:t> </a:t>
            </a:r>
            <a:r>
              <a:rPr lang="en-US" altLang="zh-TW" b="1" dirty="0"/>
              <a:t>(</a:t>
            </a:r>
            <a:r>
              <a:rPr lang="zh-TW" altLang="en-US" b="1" dirty="0"/>
              <a:t>難題</a:t>
            </a:r>
            <a:r>
              <a:rPr lang="en-US" altLang="zh-TW" b="1" dirty="0"/>
              <a:t>)</a:t>
            </a:r>
          </a:p>
          <a:p>
            <a:pPr marL="0" indent="0">
              <a:buNone/>
            </a:pPr>
            <a:r>
              <a:rPr lang="zh-TW" altLang="en-US" dirty="0"/>
              <a:t>我們有三個功能要實現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插入一個文字到特定位置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取代整段文字中所有的</a:t>
            </a:r>
            <a:r>
              <a:rPr lang="en-US" altLang="zh-TW" dirty="0"/>
              <a:t>A</a:t>
            </a:r>
            <a:r>
              <a:rPr lang="zh-TW" altLang="en-US" dirty="0"/>
              <a:t>變成</a:t>
            </a:r>
            <a:r>
              <a:rPr lang="en-US" altLang="zh-TW" dirty="0"/>
              <a:t>B</a:t>
            </a:r>
          </a:p>
          <a:p>
            <a:pPr marL="0" indent="0">
              <a:buNone/>
            </a:pPr>
            <a:r>
              <a:rPr lang="zh-TW" altLang="en-US" dirty="0"/>
              <a:t>將兩個字串</a:t>
            </a:r>
            <a:r>
              <a:rPr lang="en-US" altLang="zh-TW" dirty="0"/>
              <a:t>(A,B)</a:t>
            </a:r>
            <a:r>
              <a:rPr lang="zh-TW" altLang="en-US" dirty="0"/>
              <a:t>的位置交換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insert 123 1 #</a:t>
            </a:r>
            <a:r>
              <a:rPr lang="zh-TW" altLang="en-US" dirty="0"/>
              <a:t>將</a:t>
            </a:r>
            <a:r>
              <a:rPr lang="en-US" altLang="zh-TW" dirty="0"/>
              <a:t>123</a:t>
            </a:r>
            <a:r>
              <a:rPr lang="zh-TW" altLang="en-US" dirty="0"/>
              <a:t>插入到第一</a:t>
            </a:r>
            <a:r>
              <a:rPr lang="en-US" altLang="zh-TW" dirty="0"/>
              <a:t>1</a:t>
            </a:r>
            <a:r>
              <a:rPr lang="zh-TW" altLang="en-US" dirty="0"/>
              <a:t>這個位置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replace hello chino#</a:t>
            </a:r>
            <a:r>
              <a:rPr lang="zh-TW" altLang="en-US" dirty="0"/>
              <a:t>將</a:t>
            </a:r>
            <a:r>
              <a:rPr lang="en-US" altLang="zh-TW" dirty="0"/>
              <a:t>hello </a:t>
            </a:r>
            <a:r>
              <a:rPr lang="zh-TW" altLang="en-US" dirty="0"/>
              <a:t>取代成 </a:t>
            </a:r>
            <a:r>
              <a:rPr lang="en-US" altLang="zh-TW" dirty="0"/>
              <a:t>chino</a:t>
            </a:r>
            <a:br>
              <a:rPr lang="en-US" altLang="zh-TW" dirty="0"/>
            </a:br>
            <a:r>
              <a:rPr lang="en-US" altLang="zh-TW" dirty="0"/>
              <a:t>move hello chino #</a:t>
            </a:r>
            <a:r>
              <a:rPr lang="zh-TW" altLang="en-US" dirty="0"/>
              <a:t>將</a:t>
            </a:r>
            <a:r>
              <a:rPr lang="en-US" altLang="zh-TW" dirty="0"/>
              <a:t>hello </a:t>
            </a:r>
            <a:r>
              <a:rPr lang="zh-TW" altLang="en-US" dirty="0"/>
              <a:t>以及 </a:t>
            </a:r>
            <a:r>
              <a:rPr lang="en-US" altLang="zh-TW" dirty="0"/>
              <a:t>chino</a:t>
            </a:r>
            <a:r>
              <a:rPr lang="zh-TW" altLang="en-US" dirty="0"/>
              <a:t>位置調換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9948365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Tuple/set/</a:t>
            </a:r>
            <a:r>
              <a:rPr lang="en-US" altLang="zh-TW" sz="5400" dirty="0" err="1"/>
              <a:t>dict</a:t>
            </a:r>
            <a:r>
              <a:rPr lang="en-US" altLang="zh-TW" sz="5400" dirty="0"/>
              <a:t> </a:t>
            </a:r>
            <a:r>
              <a:rPr lang="en-US" altLang="zh-TW" sz="5400" dirty="0" err="1"/>
              <a:t>Baisc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1453104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Tuple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lnSpcReduction="10000"/>
          </a:bodyPr>
          <a:lstStyle/>
          <a:p>
            <a:r>
              <a:rPr lang="zh-TW" altLang="en-US" dirty="0"/>
              <a:t>何謂</a:t>
            </a:r>
            <a:r>
              <a:rPr lang="en-US" altLang="zh-TW" dirty="0"/>
              <a:t>tuple</a:t>
            </a:r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  </a:t>
            </a:r>
            <a:r>
              <a:rPr lang="zh-TW" altLang="en-US" dirty="0">
                <a:solidFill>
                  <a:srgbClr val="FF0000"/>
                </a:solidFill>
              </a:rPr>
              <a:t>跟</a:t>
            </a:r>
            <a:r>
              <a:rPr lang="en-US" altLang="zh-TW" dirty="0">
                <a:solidFill>
                  <a:srgbClr val="FF0000"/>
                </a:solidFill>
              </a:rPr>
              <a:t>List</a:t>
            </a:r>
            <a:r>
              <a:rPr lang="zh-TW" altLang="en-US" dirty="0">
                <a:solidFill>
                  <a:srgbClr val="FF0000"/>
                </a:solidFill>
              </a:rPr>
              <a:t>使用方式一樣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 但無</a:t>
            </a:r>
            <a:r>
              <a:rPr lang="en-US" altLang="zh-TW" dirty="0">
                <a:solidFill>
                  <a:srgbClr val="FF0000"/>
                </a:solidFill>
              </a:rPr>
              <a:t>List</a:t>
            </a:r>
            <a:r>
              <a:rPr lang="zh-TW" altLang="en-US" dirty="0">
                <a:solidFill>
                  <a:srgbClr val="FF0000"/>
                </a:solidFill>
              </a:rPr>
              <a:t>的方法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 宣告後不可變更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zh-TW" altLang="en-US" dirty="0">
                <a:solidFill>
                  <a:srgbClr val="FF0000"/>
                </a:solidFill>
              </a:rPr>
              <a:t>宣告一定要有初始值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2643500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Tuple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如何宣告</a:t>
            </a:r>
            <a:r>
              <a:rPr lang="en-US" altLang="zh-TW" b="1" dirty="0"/>
              <a:t>tuple</a:t>
            </a:r>
          </a:p>
          <a:p>
            <a:pPr marL="0" indent="0">
              <a:buNone/>
            </a:pPr>
            <a:r>
              <a:rPr lang="en-US" altLang="zh-TW" dirty="0"/>
              <a:t>A = (1,2,3)</a:t>
            </a:r>
          </a:p>
          <a:p>
            <a:pPr marL="0" indent="0">
              <a:buNone/>
            </a:pPr>
            <a:r>
              <a:rPr lang="en-US" altLang="zh-TW" dirty="0"/>
              <a:t>B = 1,2,3</a:t>
            </a:r>
          </a:p>
          <a:p>
            <a:pPr marL="0" indent="0">
              <a:buNone/>
            </a:pPr>
            <a:r>
              <a:rPr lang="en-US" altLang="zh-TW" dirty="0"/>
              <a:t>C = tuple([1,2,3])</a:t>
            </a:r>
            <a:br>
              <a:rPr lang="en-US" altLang="zh-TW" dirty="0"/>
            </a:br>
            <a:endParaRPr lang="en-US" altLang="zh-TW" sz="4000" i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1512409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Tuple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為何要使用</a:t>
            </a:r>
            <a:r>
              <a:rPr lang="en-US" altLang="zh-TW" b="1" dirty="0"/>
              <a:t>tuple:</a:t>
            </a:r>
          </a:p>
          <a:p>
            <a:pPr marL="0" indent="0">
              <a:buNone/>
            </a:pPr>
            <a:r>
              <a:rPr lang="zh-TW" altLang="en-US" dirty="0"/>
              <a:t>主要原因</a:t>
            </a:r>
            <a:r>
              <a:rPr lang="en-US" altLang="zh-TW" dirty="0"/>
              <a:t>:</a:t>
            </a:r>
            <a:r>
              <a:rPr lang="zh-TW" altLang="en-US" dirty="0"/>
              <a:t> 因為</a:t>
            </a:r>
            <a:r>
              <a:rPr lang="en-US" altLang="zh-TW" dirty="0"/>
              <a:t>List</a:t>
            </a:r>
            <a:r>
              <a:rPr lang="zh-TW" altLang="en-US" dirty="0"/>
              <a:t>其實是個浪費時間的東西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其他原因</a:t>
            </a:r>
            <a:r>
              <a:rPr lang="en-US" altLang="zh-TW" dirty="0"/>
              <a:t>:</a:t>
            </a:r>
            <a:r>
              <a:rPr lang="zh-TW" altLang="en-US" dirty="0"/>
              <a:t> 基本上</a:t>
            </a:r>
            <a:r>
              <a:rPr lang="en-US" altLang="zh-TW" dirty="0"/>
              <a:t>List</a:t>
            </a:r>
            <a:r>
              <a:rPr lang="zh-TW" altLang="en-US" dirty="0"/>
              <a:t>在程式設計不太允許放入不同種類的資料，而</a:t>
            </a:r>
            <a:r>
              <a:rPr lang="en-US" altLang="zh-TW" dirty="0"/>
              <a:t>tuple</a:t>
            </a:r>
            <a:r>
              <a:rPr lang="zh-TW" altLang="en-US" dirty="0"/>
              <a:t>無此限制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41" y="4437112"/>
            <a:ext cx="8624317" cy="94328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1886143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Tuple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TW" altLang="en-US" sz="4000" dirty="0"/>
              <a:t>練習</a:t>
            </a:r>
            <a:r>
              <a:rPr lang="en-US" altLang="zh-TW" sz="4000" dirty="0"/>
              <a:t>22:</a:t>
            </a:r>
            <a:r>
              <a:rPr lang="zh-TW" altLang="en-US" sz="4000" dirty="0"/>
              <a:t>宣告一個</a:t>
            </a:r>
            <a:r>
              <a:rPr lang="en-US" altLang="zh-TW" sz="4000" dirty="0"/>
              <a:t>tuple(</a:t>
            </a:r>
            <a:r>
              <a:rPr lang="zh-TW" altLang="en-US" sz="4000" dirty="0"/>
              <a:t>學號</a:t>
            </a:r>
            <a:r>
              <a:rPr lang="en-US" altLang="zh-TW" sz="4000" dirty="0"/>
              <a:t>,</a:t>
            </a:r>
            <a:r>
              <a:rPr lang="zh-TW" altLang="en-US" sz="4000" dirty="0"/>
              <a:t>姓名</a:t>
            </a:r>
            <a:r>
              <a:rPr lang="en-US" altLang="zh-TW" sz="4000" dirty="0"/>
              <a:t>,</a:t>
            </a:r>
            <a:r>
              <a:rPr lang="zh-TW" altLang="en-US" sz="4000" dirty="0"/>
              <a:t>年紀</a:t>
            </a:r>
            <a:r>
              <a:rPr lang="en-US" altLang="zh-TW" sz="4000" dirty="0"/>
              <a:t>)</a:t>
            </a:r>
            <a:br>
              <a:rPr lang="en-US" altLang="zh-TW" sz="4000" dirty="0"/>
            </a:br>
            <a:r>
              <a:rPr lang="zh-TW" altLang="en-US" sz="4000" dirty="0"/>
              <a:t>學號為</a:t>
            </a:r>
            <a:r>
              <a:rPr lang="en-US" altLang="zh-TW" sz="4000" dirty="0" err="1"/>
              <a:t>int</a:t>
            </a:r>
            <a:r>
              <a:rPr lang="en-US" altLang="zh-TW" sz="4000" dirty="0"/>
              <a:t/>
            </a:r>
            <a:br>
              <a:rPr lang="en-US" altLang="zh-TW" sz="4000" dirty="0"/>
            </a:br>
            <a:r>
              <a:rPr lang="zh-TW" altLang="en-US" sz="4000" dirty="0"/>
              <a:t>姓名為</a:t>
            </a:r>
            <a:r>
              <a:rPr lang="en-US" altLang="zh-TW" sz="4000" dirty="0" err="1"/>
              <a:t>str</a:t>
            </a:r>
            <a:endParaRPr lang="en-US" altLang="zh-TW" sz="4000" dirty="0"/>
          </a:p>
          <a:p>
            <a:pPr marL="0" indent="0">
              <a:buNone/>
            </a:pPr>
            <a:r>
              <a:rPr lang="zh-TW" altLang="en-US" sz="4000" dirty="0"/>
              <a:t>年紀為</a:t>
            </a:r>
            <a:r>
              <a:rPr lang="en-US" altLang="zh-TW" sz="4000" dirty="0" err="1"/>
              <a:t>int</a:t>
            </a:r>
            <a:endParaRPr lang="en-US" altLang="zh-TW" sz="4000" dirty="0"/>
          </a:p>
          <a:p>
            <a:pPr marL="0" indent="0">
              <a:buNone/>
            </a:pPr>
            <a:r>
              <a:rPr lang="zh-TW" altLang="en-US" sz="4000" dirty="0"/>
              <a:t>請使用</a:t>
            </a:r>
            <a:r>
              <a:rPr lang="en-US" altLang="zh-TW" sz="4000" dirty="0"/>
              <a:t>tuple</a:t>
            </a:r>
            <a:r>
              <a:rPr lang="zh-TW" altLang="en-US" sz="4000" dirty="0"/>
              <a:t>進行輸出</a:t>
            </a:r>
            <a:r>
              <a:rPr lang="en-US" altLang="zh-TW" sz="4000" dirty="0"/>
              <a:t/>
            </a:r>
            <a:br>
              <a:rPr lang="en-US" altLang="zh-TW" sz="4000" dirty="0"/>
            </a:br>
            <a:r>
              <a:rPr lang="zh-TW" altLang="en-US" sz="4000" dirty="0"/>
              <a:t>學號為</a:t>
            </a:r>
            <a:r>
              <a:rPr lang="en-US" altLang="zh-TW" sz="4000" dirty="0"/>
              <a:t>?,</a:t>
            </a:r>
            <a:r>
              <a:rPr lang="zh-TW" altLang="en-US" sz="4000" dirty="0"/>
              <a:t>姓名為</a:t>
            </a:r>
            <a:r>
              <a:rPr lang="en-US" altLang="zh-TW" sz="4000" dirty="0" err="1"/>
              <a:t>str</a:t>
            </a:r>
            <a:r>
              <a:rPr lang="en-US" altLang="zh-TW" sz="4000" dirty="0"/>
              <a:t>,</a:t>
            </a:r>
            <a:r>
              <a:rPr lang="zh-TW" altLang="en-US" sz="4000" dirty="0"/>
              <a:t>年紀為</a:t>
            </a:r>
            <a:r>
              <a:rPr lang="en-US" altLang="zh-TW" sz="4000" dirty="0" err="1"/>
              <a:t>int</a:t>
            </a:r>
            <a:endParaRPr lang="en-US" altLang="zh-TW" sz="4000" dirty="0"/>
          </a:p>
          <a:p>
            <a:pPr marL="0" indent="0">
              <a:buNone/>
            </a:pPr>
            <a:r>
              <a:rPr lang="zh-TW" altLang="en-US" sz="4000" dirty="0">
                <a:solidFill>
                  <a:srgbClr val="FF0000"/>
                </a:solidFill>
              </a:rPr>
              <a:t>勿使用</a:t>
            </a:r>
            <a:r>
              <a:rPr lang="en-US" altLang="zh-TW" sz="4000" dirty="0">
                <a:solidFill>
                  <a:srgbClr val="FF0000"/>
                </a:solidFill>
              </a:rPr>
              <a:t>print</a:t>
            </a:r>
            <a:r>
              <a:rPr lang="zh-TW" altLang="en-US" sz="4000" dirty="0">
                <a:solidFill>
                  <a:srgbClr val="FF0000"/>
                </a:solidFill>
              </a:rPr>
              <a:t>直接列印</a:t>
            </a:r>
            <a:endParaRPr lang="en-US" altLang="zh-TW" sz="4000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2124377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zh-TW" altLang="en-US" dirty="0"/>
              <a:t>何謂</a:t>
            </a:r>
            <a:r>
              <a:rPr lang="en-US" altLang="zh-TW" dirty="0"/>
              <a:t>set</a:t>
            </a:r>
            <a:r>
              <a:rPr lang="en-US" altLang="zh-TW" dirty="0">
                <a:solidFill>
                  <a:srgbClr val="FF0000"/>
                </a:solidFill>
              </a:rPr>
              <a:t>  </a:t>
            </a: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 無法利用索引取值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不會有重複資料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799538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如何宣告</a:t>
            </a:r>
            <a:r>
              <a:rPr lang="en-US" altLang="zh-TW" b="1" dirty="0"/>
              <a:t>set</a:t>
            </a:r>
          </a:p>
          <a:p>
            <a:pPr marL="0" indent="0">
              <a:buNone/>
            </a:pPr>
            <a:r>
              <a:rPr lang="en-US" altLang="zh-TW" dirty="0"/>
              <a:t>A = set()</a:t>
            </a:r>
          </a:p>
          <a:p>
            <a:pPr marL="0" indent="0">
              <a:buNone/>
            </a:pPr>
            <a:r>
              <a:rPr lang="en-US" altLang="zh-TW" dirty="0"/>
              <a:t>B = {1, 2, 3, 4, 5} 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en-US" altLang="zh-TW" dirty="0"/>
              <a:t>C = set([1,2,3])</a:t>
            </a:r>
            <a:br>
              <a:rPr lang="en-US" altLang="zh-TW" dirty="0"/>
            </a:br>
            <a:endParaRPr lang="en-US" altLang="zh-TW" sz="4000" i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432988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新增元素</a:t>
            </a:r>
            <a:r>
              <a:rPr lang="en-US" altLang="zh-TW" b="1" dirty="0"/>
              <a:t>add(</a:t>
            </a:r>
            <a:r>
              <a:rPr lang="zh-TW" altLang="en-US" b="1" dirty="0"/>
              <a:t>資料</a:t>
            </a:r>
            <a:r>
              <a:rPr lang="en-US" altLang="zh-TW" b="1" dirty="0"/>
              <a:t>)</a:t>
            </a: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32" y="1556792"/>
            <a:ext cx="4020674" cy="220715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4277130"/>
            <a:ext cx="6582694" cy="1438476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586299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移除元素</a:t>
            </a:r>
            <a:r>
              <a:rPr lang="en-US" altLang="zh-TW" b="1" dirty="0"/>
              <a:t>remove (</a:t>
            </a:r>
            <a:r>
              <a:rPr lang="zh-TW" altLang="en-US" b="1" dirty="0"/>
              <a:t>資料</a:t>
            </a:r>
            <a:r>
              <a:rPr lang="en-US" altLang="zh-TW" b="1" dirty="0"/>
              <a:t>)</a:t>
            </a: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018" y="1744068"/>
            <a:ext cx="3600953" cy="155279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3067" y="4006847"/>
            <a:ext cx="6477904" cy="154326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4547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322010" y="913313"/>
            <a:ext cx="557075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若你看到這個畫面代表你成功了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06" y="1574586"/>
            <a:ext cx="7440063" cy="46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26146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dirty="0"/>
              <a:t>判斷資料是否在集合</a:t>
            </a:r>
            <a:r>
              <a:rPr lang="en-US" altLang="zh-TW" dirty="0"/>
              <a:t>(List Tuple set</a:t>
            </a:r>
            <a:r>
              <a:rPr lang="zh-TW" altLang="en-US" dirty="0"/>
              <a:t>都可使用</a:t>
            </a:r>
            <a:r>
              <a:rPr lang="en-US" altLang="zh-TW" dirty="0"/>
              <a:t>)</a:t>
            </a:r>
            <a:br>
              <a:rPr lang="en-US" altLang="zh-TW" dirty="0"/>
            </a:br>
            <a:r>
              <a:rPr lang="zh-TW" altLang="en-US" b="1" dirty="0" smtClean="0"/>
              <a:t>但</a:t>
            </a:r>
            <a:r>
              <a:rPr lang="en-US" altLang="zh-TW" b="1" dirty="0" smtClean="0"/>
              <a:t>set</a:t>
            </a:r>
            <a:r>
              <a:rPr lang="zh-TW" altLang="en-US" b="1" dirty="0" smtClean="0"/>
              <a:t>會快很多</a:t>
            </a:r>
            <a:endParaRPr lang="en-US" altLang="zh-TW" sz="4000" b="1" i="1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127" y="1604753"/>
            <a:ext cx="4285024" cy="2736017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6547" y="4509120"/>
            <a:ext cx="4697604" cy="1841407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8340787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猜測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933186"/>
            <a:ext cx="8496944" cy="1711838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5600724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23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請</a:t>
            </a:r>
            <a:r>
              <a:rPr lang="zh-TW" altLang="en-US" dirty="0"/>
              <a:t>時做一下操作，並使用</a:t>
            </a:r>
            <a:r>
              <a:rPr lang="en-US" altLang="zh-TW" dirty="0" err="1"/>
              <a:t>foreach</a:t>
            </a:r>
            <a:r>
              <a:rPr lang="zh-TW" altLang="en-US" dirty="0"/>
              <a:t>輸出結果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新增一個元素</a:t>
            </a:r>
            <a:r>
              <a:rPr lang="en-US" altLang="zh-TW" dirty="0"/>
              <a:t>3</a:t>
            </a:r>
          </a:p>
          <a:p>
            <a:pPr marL="0" indent="0">
              <a:buNone/>
            </a:pPr>
            <a:r>
              <a:rPr lang="zh-TW" altLang="en-US" sz="3500" dirty="0"/>
              <a:t>新增一個元素</a:t>
            </a:r>
            <a:r>
              <a:rPr lang="en-US" altLang="zh-TW" sz="3500" dirty="0"/>
              <a:t>7</a:t>
            </a:r>
          </a:p>
          <a:p>
            <a:pPr marL="0" indent="0">
              <a:buNone/>
            </a:pPr>
            <a:r>
              <a:rPr lang="zh-TW" altLang="en-US" sz="3500" dirty="0"/>
              <a:t>移除一個元素</a:t>
            </a:r>
            <a:r>
              <a:rPr lang="en-US" altLang="zh-TW" sz="3500" dirty="0"/>
              <a:t>3</a:t>
            </a:r>
          </a:p>
          <a:p>
            <a:pPr marL="0" indent="0">
              <a:buNone/>
            </a:pPr>
            <a:r>
              <a:rPr lang="zh-TW" altLang="en-US" sz="3500" dirty="0"/>
              <a:t>新增一個元素</a:t>
            </a:r>
            <a:r>
              <a:rPr lang="en-US" altLang="zh-TW" sz="3500" dirty="0"/>
              <a:t>4</a:t>
            </a:r>
          </a:p>
          <a:p>
            <a:pPr marL="0" indent="0">
              <a:buNone/>
            </a:pPr>
            <a:r>
              <a:rPr lang="zh-TW" altLang="en-US" sz="3500" dirty="0"/>
              <a:t>新增一個元素</a:t>
            </a:r>
            <a:r>
              <a:rPr lang="en-US" altLang="zh-TW" sz="3500" dirty="0"/>
              <a:t>4</a:t>
            </a:r>
            <a:br>
              <a:rPr lang="en-US" altLang="zh-TW" sz="3500" dirty="0"/>
            </a:br>
            <a:r>
              <a:rPr lang="zh-TW" altLang="en-US" sz="3500" dirty="0"/>
              <a:t>詢問</a:t>
            </a:r>
            <a:r>
              <a:rPr lang="en-US" altLang="zh-TW" sz="3500" dirty="0"/>
              <a:t>4</a:t>
            </a:r>
            <a:r>
              <a:rPr lang="zh-TW" altLang="en-US" sz="3500" dirty="0"/>
              <a:t>是否在集合</a:t>
            </a:r>
            <a:endParaRPr lang="en-US" altLang="zh-TW" sz="3500" dirty="0"/>
          </a:p>
          <a:p>
            <a:pPr marL="0" indent="0">
              <a:buNone/>
            </a:pPr>
            <a:r>
              <a:rPr lang="zh-TW" altLang="en-US" sz="3500" dirty="0"/>
              <a:t>詢問</a:t>
            </a:r>
            <a:r>
              <a:rPr lang="en-US" altLang="zh-TW" sz="3500" dirty="0"/>
              <a:t>3</a:t>
            </a:r>
            <a:r>
              <a:rPr lang="zh-TW" altLang="en-US" sz="3500" dirty="0"/>
              <a:t>是否在集合</a:t>
            </a:r>
            <a:endParaRPr lang="en-US" altLang="zh-TW" sz="3500" dirty="0"/>
          </a:p>
          <a:p>
            <a:pPr marL="0" indent="0">
              <a:buNone/>
            </a:pPr>
            <a:endParaRPr lang="en-US" altLang="zh-TW" sz="4000" i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7601491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zh-TW" altLang="en-US" b="1" dirty="0"/>
              <a:t>何謂</a:t>
            </a:r>
            <a:r>
              <a:rPr lang="en-US" altLang="zh-TW" b="1" dirty="0" err="1"/>
              <a:t>dict</a:t>
            </a:r>
            <a:r>
              <a:rPr lang="en-US" altLang="zh-TW" b="1" dirty="0">
                <a:solidFill>
                  <a:srgbClr val="FF0000"/>
                </a:solidFill>
              </a:rPr>
              <a:t> </a:t>
            </a: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 索引值不限制數字，可以任何型態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zh-TW" altLang="en-US" dirty="0">
                <a:solidFill>
                  <a:srgbClr val="FF0000"/>
                </a:solidFill>
              </a:rPr>
              <a:t>就如同英文字典一樣，可以查詢特定文字的定義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 一個索引只能存在一個定義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3000846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如何宣告</a:t>
            </a:r>
            <a:r>
              <a:rPr lang="en-US" altLang="zh-TW" b="1" dirty="0" err="1"/>
              <a:t>dict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>a = </a:t>
            </a:r>
            <a:r>
              <a:rPr lang="en-US" altLang="zh-TW" dirty="0" err="1"/>
              <a:t>dict</a:t>
            </a:r>
            <a:r>
              <a:rPr lang="en-US" altLang="zh-TW" dirty="0"/>
              <a:t>()</a:t>
            </a:r>
          </a:p>
          <a:p>
            <a:pPr marL="0" indent="0">
              <a:buNone/>
            </a:pPr>
            <a:r>
              <a:rPr lang="en-US" altLang="zh-TW" dirty="0"/>
              <a:t>b = {}</a:t>
            </a:r>
          </a:p>
          <a:p>
            <a:pPr marL="0" indent="0">
              <a:buNone/>
            </a:pPr>
            <a:r>
              <a:rPr lang="en-US" altLang="zh-TW" dirty="0"/>
              <a:t>c = </a:t>
            </a:r>
            <a:r>
              <a:rPr lang="en-US" altLang="zh-TW" dirty="0" err="1"/>
              <a:t>dict</a:t>
            </a:r>
            <a:r>
              <a:rPr lang="en-US" altLang="zh-TW" dirty="0"/>
              <a:t>([('123',456),("789",111)])</a:t>
            </a:r>
            <a:br>
              <a:rPr lang="en-US" altLang="zh-TW" dirty="0"/>
            </a:br>
            <a:endParaRPr lang="en-US" altLang="zh-TW" sz="4000" i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8807310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dirty="0"/>
              <a:t>如何新增索引以及資料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1828577"/>
            <a:ext cx="5096586" cy="160042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78" y="4077072"/>
            <a:ext cx="8040222" cy="1514686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369740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猜測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988840"/>
            <a:ext cx="6522096" cy="209684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3439164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:</a:t>
            </a:r>
            <a:r>
              <a:rPr lang="zh-TW" altLang="en-US" b="1" dirty="0"/>
              <a:t>輸入人名，以及他的年紀，求在這個年紀有多少人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2564904"/>
            <a:ext cx="3893187" cy="3600694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0157443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:</a:t>
            </a:r>
            <a:r>
              <a:rPr lang="zh-TW" altLang="en-US" b="1" dirty="0"/>
              <a:t>撲克牌</a:t>
            </a:r>
            <a:r>
              <a:rPr lang="en-US" altLang="zh-TW" b="1" dirty="0"/>
              <a:t>A=1 J=10 Q=12 K=13</a:t>
            </a:r>
            <a:br>
              <a:rPr lang="en-US" altLang="zh-TW" b="1" dirty="0"/>
            </a:br>
            <a:r>
              <a:rPr lang="zh-TW" altLang="en-US" b="1" dirty="0"/>
              <a:t>請使用</a:t>
            </a:r>
            <a:r>
              <a:rPr lang="en-US" altLang="zh-TW" b="1" dirty="0" err="1"/>
              <a:t>dict</a:t>
            </a:r>
            <a:r>
              <a:rPr lang="zh-TW" altLang="en-US" b="1" dirty="0"/>
              <a:t>建立一個</a:t>
            </a:r>
            <a:r>
              <a:rPr lang="zh-TW" altLang="en-US" b="1" dirty="0" smtClean="0"/>
              <a:t>對照表</a:t>
            </a:r>
            <a:endParaRPr lang="en-US" altLang="zh-TW" b="1" dirty="0" smtClean="0"/>
          </a:p>
          <a:p>
            <a:pPr marL="0" indent="0">
              <a:buNone/>
            </a:pPr>
            <a:endParaRPr lang="en-US" altLang="zh-TW" b="1" dirty="0"/>
          </a:p>
          <a:p>
            <a:pPr marL="0" indent="0">
              <a:buNone/>
            </a:pPr>
            <a:r>
              <a:rPr lang="zh-TW" altLang="en-US" dirty="0"/>
              <a:t>使用者可以輸入</a:t>
            </a:r>
            <a:r>
              <a:rPr lang="en-US" altLang="zh-TW" dirty="0"/>
              <a:t>A~K</a:t>
            </a:r>
            <a:r>
              <a:rPr lang="zh-TW" altLang="en-US" dirty="0"/>
              <a:t>，請告訴她，他代表數字自己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8031716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/>
              <a:t>練習</a:t>
            </a:r>
            <a:r>
              <a:rPr lang="en-US" altLang="zh-TW" dirty="0"/>
              <a:t>30:</a:t>
            </a:r>
            <a:r>
              <a:rPr lang="zh-TW" altLang="en-US" dirty="0"/>
              <a:t>同上題，再加上花色判斷，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dirty="0"/>
              <a:t>spade </a:t>
            </a:r>
            <a:r>
              <a:rPr lang="zh-TW" altLang="en-US" b="1" dirty="0"/>
              <a:t>黑桃</a:t>
            </a:r>
            <a:r>
              <a:rPr lang="en-US" altLang="zh-TW" b="1" dirty="0"/>
              <a:t>(s)</a:t>
            </a:r>
            <a:endParaRPr lang="zh-TW" altLang="en-US" b="1" dirty="0"/>
          </a:p>
          <a:p>
            <a:pPr marL="0" indent="0">
              <a:buNone/>
            </a:pPr>
            <a:r>
              <a:rPr lang="en-US" altLang="zh-TW" b="1" dirty="0"/>
              <a:t>Heart </a:t>
            </a:r>
            <a:r>
              <a:rPr lang="zh-TW" altLang="en-US" b="1" dirty="0"/>
              <a:t>紅心</a:t>
            </a:r>
            <a:r>
              <a:rPr lang="en-US" altLang="zh-TW" b="1" dirty="0"/>
              <a:t>(h)</a:t>
            </a:r>
            <a:endParaRPr lang="zh-TW" altLang="en-US" b="1" dirty="0"/>
          </a:p>
          <a:p>
            <a:pPr marL="0" indent="0">
              <a:buNone/>
            </a:pPr>
            <a:r>
              <a:rPr lang="en-US" altLang="zh-TW" b="1" dirty="0"/>
              <a:t>Diamond </a:t>
            </a:r>
            <a:r>
              <a:rPr lang="zh-TW" altLang="en-US" b="1" dirty="0"/>
              <a:t>方塊</a:t>
            </a:r>
            <a:r>
              <a:rPr lang="en-US" altLang="zh-TW" b="1" dirty="0"/>
              <a:t>(d)</a:t>
            </a:r>
            <a:endParaRPr lang="zh-TW" altLang="en-US" b="1" dirty="0"/>
          </a:p>
          <a:p>
            <a:pPr marL="0" indent="0">
              <a:buNone/>
            </a:pPr>
            <a:r>
              <a:rPr lang="en-US" altLang="zh-TW" b="1" dirty="0"/>
              <a:t>club </a:t>
            </a:r>
            <a:r>
              <a:rPr lang="zh-TW" altLang="en-US" b="1" dirty="0"/>
              <a:t>梅花</a:t>
            </a:r>
            <a:r>
              <a:rPr lang="en-US" altLang="zh-TW" b="1" dirty="0"/>
              <a:t>(c) </a:t>
            </a:r>
          </a:p>
          <a:p>
            <a:pPr marL="0" indent="0">
              <a:buNone/>
            </a:pPr>
            <a:endParaRPr lang="zh-TW" altLang="en-US" b="1" dirty="0"/>
          </a:p>
          <a:p>
            <a:pPr marL="0" indent="0">
              <a:buNone/>
            </a:pPr>
            <a:r>
              <a:rPr lang="zh-TW" altLang="en-US" sz="4000" dirty="0"/>
              <a:t>輸入範例</a:t>
            </a:r>
            <a:r>
              <a:rPr lang="en-US" altLang="zh-TW" sz="4000" dirty="0"/>
              <a:t>:</a:t>
            </a:r>
            <a:r>
              <a:rPr lang="zh-TW" altLang="en-US" sz="4000" dirty="0"/>
              <a:t> </a:t>
            </a:r>
            <a:r>
              <a:rPr lang="en-US" altLang="zh-TW" sz="4000" dirty="0"/>
              <a:t>SJ</a:t>
            </a:r>
            <a:r>
              <a:rPr lang="zh-TW" altLang="en-US" sz="4000" dirty="0"/>
              <a:t> 請輸出黑桃</a:t>
            </a:r>
            <a:r>
              <a:rPr lang="en-US" altLang="zh-TW" sz="4000" dirty="0"/>
              <a:t>11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91781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0" y="924871"/>
            <a:ext cx="912942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依照原則先做建立檔案的動作 </a:t>
            </a:r>
            <a:r>
              <a:rPr lang="zh-TW" altLang="en-US" sz="3000" dirty="0">
                <a:solidFill>
                  <a:srgbClr val="FF0000"/>
                </a:solidFill>
                <a:latin typeface="+mj-ea"/>
                <a:ea typeface="+mj-ea"/>
              </a:rPr>
              <a:t>存放地以及檔名無限制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478869"/>
            <a:ext cx="6163535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487236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Flow Chart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568952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何謂</a:t>
            </a:r>
            <a:r>
              <a:rPr lang="en-US" altLang="zh-TW" sz="4000" dirty="0"/>
              <a:t>flow chart:</a:t>
            </a:r>
          </a:p>
          <a:p>
            <a:pPr marL="0" indent="0">
              <a:buNone/>
            </a:pPr>
            <a:r>
              <a:rPr lang="zh-TW" altLang="en-US" sz="4000" dirty="0"/>
              <a:t>中文意思流程圖，一個可以用圖形表達程式邏輯的圖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8633091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線上平台</a:t>
            </a:r>
            <a:r>
              <a:rPr lang="en-US" altLang="zh-TW" sz="4000" dirty="0"/>
              <a:t>:Draw </a:t>
            </a:r>
            <a:r>
              <a:rPr lang="en-US" altLang="zh-TW" sz="4000" dirty="0" err="1"/>
              <a:t>io</a:t>
            </a:r>
            <a:endParaRPr lang="en-US" altLang="zh-TW" sz="40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080" y="2924944"/>
            <a:ext cx="2838846" cy="2915057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9340272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143" y="1916832"/>
            <a:ext cx="4152668" cy="4417977"/>
          </a:xfrm>
          <a:prstGeom prst="rect">
            <a:avLst/>
          </a:prstGeom>
        </p:spPr>
      </p:pic>
      <p:sp>
        <p:nvSpPr>
          <p:cNvPr id="6" name="內容版面配置區 2"/>
          <p:cNvSpPr txBox="1">
            <a:spLocks/>
          </p:cNvSpPr>
          <p:nvPr/>
        </p:nvSpPr>
        <p:spPr>
          <a:xfrm>
            <a:off x="204216" y="1024149"/>
            <a:ext cx="883227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TW" altLang="en-US" sz="4000" dirty="0"/>
              <a:t>選擇</a:t>
            </a:r>
            <a:r>
              <a:rPr lang="en-US" altLang="zh-TW" sz="4000" dirty="0"/>
              <a:t>decide</a:t>
            </a:r>
            <a:r>
              <a:rPr lang="zh-TW" altLang="en-US" sz="4000" dirty="0"/>
              <a:t> </a:t>
            </a:r>
            <a:r>
              <a:rPr lang="en-US" altLang="zh-TW" sz="4000" dirty="0"/>
              <a:t>later        </a:t>
            </a:r>
            <a:r>
              <a:rPr lang="zh-TW" altLang="en-US" sz="4000" dirty="0"/>
              <a:t>可以在左邊找到</a:t>
            </a:r>
            <a:endParaRPr lang="en-US" altLang="zh-TW" sz="40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072" y="1916832"/>
            <a:ext cx="3312368" cy="4360000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269905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204217" y="1024149"/>
            <a:ext cx="843528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TW" altLang="en-US" sz="4000" b="1" dirty="0"/>
              <a:t>常用符號介紹</a:t>
            </a:r>
            <a:endParaRPr lang="en-US" altLang="zh-TW" sz="4000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17" y="1988840"/>
            <a:ext cx="7783011" cy="60968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17" y="2598525"/>
            <a:ext cx="7706801" cy="657317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17" y="3255842"/>
            <a:ext cx="7754432" cy="685896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869" y="3899730"/>
            <a:ext cx="7716327" cy="666843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1830153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204217" y="1024149"/>
            <a:ext cx="843528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TW" altLang="en-US" sz="4000" b="1" dirty="0"/>
              <a:t>範例</a:t>
            </a:r>
            <a:r>
              <a:rPr lang="en-US" altLang="zh-TW" sz="4000" b="1" dirty="0"/>
              <a:t>:BMI</a:t>
            </a:r>
            <a:r>
              <a:rPr lang="zh-TW" altLang="en-US" sz="4000" b="1" dirty="0"/>
              <a:t>的流程圖</a:t>
            </a:r>
            <a:endParaRPr lang="en-US" altLang="zh-TW" sz="4000" b="1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15" y="1700808"/>
            <a:ext cx="8585769" cy="4541196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3175158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204217" y="1024149"/>
            <a:ext cx="843528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TW" altLang="en-US" sz="4000" b="1" dirty="0"/>
              <a:t>範例</a:t>
            </a:r>
            <a:r>
              <a:rPr lang="en-US" altLang="zh-TW" sz="4000" b="1" dirty="0"/>
              <a:t>:</a:t>
            </a:r>
            <a:r>
              <a:rPr lang="zh-TW" altLang="en-US" sz="4000" b="1" dirty="0"/>
              <a:t>若要儲存圖檔，</a:t>
            </a:r>
            <a:r>
              <a:rPr lang="en-US" altLang="zh-TW" sz="4000" b="1" dirty="0"/>
              <a:t>export</a:t>
            </a:r>
            <a:r>
              <a:rPr lang="zh-TW" altLang="en-US" sz="4000" b="1" dirty="0"/>
              <a:t> </a:t>
            </a:r>
            <a:r>
              <a:rPr lang="en-US" altLang="zh-TW" sz="4000" b="1" dirty="0"/>
              <a:t>as </a:t>
            </a:r>
            <a:r>
              <a:rPr lang="zh-TW" altLang="en-US" sz="4000" b="1" dirty="0"/>
              <a:t>你要的格式</a:t>
            </a:r>
            <a:endParaRPr lang="en-US" altLang="zh-TW" sz="4000" b="1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1916832"/>
            <a:ext cx="3397136" cy="4556951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3492165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204217" y="1024149"/>
            <a:ext cx="843528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4000" b="1" dirty="0"/>
              <a:t>範例</a:t>
            </a:r>
            <a:r>
              <a:rPr lang="en-US" altLang="zh-TW" sz="4000" b="1" dirty="0"/>
              <a:t>:BMI</a:t>
            </a:r>
            <a:r>
              <a:rPr lang="zh-TW" altLang="en-US" sz="4000" b="1" dirty="0"/>
              <a:t>的流程圖</a:t>
            </a:r>
            <a:endParaRPr lang="en-US" altLang="zh-TW" sz="4000" b="1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988840"/>
            <a:ext cx="5924550" cy="449580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6333507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24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若溫度</a:t>
            </a:r>
            <a:r>
              <a:rPr lang="en-US" altLang="zh-TW" dirty="0"/>
              <a:t>(temperature )</a:t>
            </a:r>
            <a:r>
              <a:rPr lang="zh-TW" altLang="en-US" dirty="0"/>
              <a:t>高於</a:t>
            </a:r>
            <a:r>
              <a:rPr lang="en-US" altLang="zh-TW" dirty="0"/>
              <a:t>26</a:t>
            </a:r>
            <a:r>
              <a:rPr lang="zh-TW" altLang="en-US" dirty="0"/>
              <a:t>而且沒有風</a:t>
            </a:r>
            <a:r>
              <a:rPr lang="en-US" altLang="zh-TW" dirty="0"/>
              <a:t>wind=1</a:t>
            </a:r>
            <a:r>
              <a:rPr lang="zh-TW" altLang="en-US" dirty="0"/>
              <a:t>，或濕度 </a:t>
            </a:r>
            <a:r>
              <a:rPr lang="en-US" altLang="zh-TW" dirty="0"/>
              <a:t>(humidity)</a:t>
            </a:r>
            <a:r>
              <a:rPr lang="zh-TW" altLang="en-US" dirty="0"/>
              <a:t>小於</a:t>
            </a:r>
            <a:r>
              <a:rPr lang="en-US" altLang="zh-TW" dirty="0"/>
              <a:t>85</a:t>
            </a:r>
            <a:r>
              <a:rPr lang="zh-TW" altLang="en-US" dirty="0"/>
              <a:t>，印出</a:t>
            </a:r>
            <a:r>
              <a:rPr lang="en-US" altLang="zh-TW" dirty="0"/>
              <a:t>'</a:t>
            </a:r>
            <a:r>
              <a:rPr lang="zh-TW" altLang="en-US" dirty="0"/>
              <a:t>開冷氣</a:t>
            </a:r>
            <a:r>
              <a:rPr lang="en-US" altLang="zh-TW" dirty="0"/>
              <a:t>' </a:t>
            </a:r>
          </a:p>
          <a:p>
            <a:pPr marL="0" indent="0">
              <a:buNone/>
            </a:pPr>
            <a:r>
              <a:rPr lang="zh-TW" altLang="en-US" dirty="0"/>
              <a:t>請畫出他的流程圖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5152855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b="1" dirty="0"/>
              <a:t>練習</a:t>
            </a:r>
            <a:r>
              <a:rPr lang="en-US" altLang="zh-TW" sz="2400" b="1" dirty="0"/>
              <a:t>25:</a:t>
            </a:r>
            <a:r>
              <a:rPr lang="zh-TW" altLang="en-US" sz="2400" b="1" dirty="0"/>
              <a:t>給予三個邊長，求是何種三角形 ，</a:t>
            </a:r>
            <a:r>
              <a:rPr lang="zh-TW" altLang="en-US" sz="2400" b="1" dirty="0">
                <a:solidFill>
                  <a:srgbClr val="FF0000"/>
                </a:solidFill>
              </a:rPr>
              <a:t>三數字大小順序不確定</a:t>
            </a:r>
            <a:endParaRPr lang="en-US" altLang="zh-TW" sz="2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sz="2400" dirty="0"/>
              <a:t>1.</a:t>
            </a:r>
            <a:r>
              <a:rPr lang="zh-TW" altLang="en-US" sz="2400" dirty="0"/>
              <a:t>直角三角形：其中有兩個邊的平方和等於第三邊的平方。  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/>
              <a:t>2.</a:t>
            </a:r>
            <a:r>
              <a:rPr lang="zh-TW" altLang="en-US" sz="2400" dirty="0"/>
              <a:t>鈍角三角形：其中有兩個邊的平方和小於第三邊的平方。  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/>
              <a:t>3. </a:t>
            </a:r>
            <a:r>
              <a:rPr lang="zh-TW" altLang="en-US" sz="2400" dirty="0"/>
              <a:t>銳角三角形：任兩邊的平方和大於第三邊的平方。</a:t>
            </a:r>
            <a:r>
              <a:rPr lang="en-US" altLang="zh-TW" sz="2400" dirty="0"/>
              <a:t/>
            </a:r>
            <a:br>
              <a:rPr lang="en-US" altLang="zh-TW" sz="2400" dirty="0"/>
            </a:br>
            <a:r>
              <a:rPr lang="en-US" altLang="zh-TW" sz="2400" dirty="0"/>
              <a:t/>
            </a:r>
            <a:br>
              <a:rPr lang="en-US" altLang="zh-TW" sz="2400" dirty="0"/>
            </a:br>
            <a:r>
              <a:rPr lang="zh-TW" altLang="en-US" sz="2400" dirty="0"/>
              <a:t>請畫出他的流程圖</a:t>
            </a:r>
            <a:endParaRPr lang="en-US" altLang="zh-TW" sz="2400" dirty="0"/>
          </a:p>
          <a:p>
            <a:pPr marL="0" indent="0">
              <a:buNone/>
            </a:pPr>
            <a:endParaRPr lang="en-US" altLang="zh-TW" sz="2400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0886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5400" dirty="0" err="1"/>
              <a:t>Codeforces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94870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125641" y="886105"/>
            <a:ext cx="749435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若標題更改如同類似這樣代表成功建立檔案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499621"/>
            <a:ext cx="7378948" cy="479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96316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124744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26:</a:t>
            </a:r>
            <a:r>
              <a:rPr lang="en-US" altLang="zh-TW" dirty="0"/>
              <a:t>A</a:t>
            </a:r>
            <a:r>
              <a:rPr lang="zh-TW" altLang="en-US" dirty="0"/>
              <a:t>、</a:t>
            </a:r>
            <a:r>
              <a:rPr lang="en-US" altLang="zh-TW" dirty="0"/>
              <a:t>B</a:t>
            </a:r>
            <a:r>
              <a:rPr lang="zh-TW" altLang="en-US" dirty="0"/>
              <a:t>、</a:t>
            </a:r>
            <a:r>
              <a:rPr lang="en-US" altLang="zh-TW" dirty="0"/>
              <a:t>C</a:t>
            </a:r>
            <a:r>
              <a:rPr lang="zh-TW" altLang="en-US" dirty="0"/>
              <a:t>三本書價格及折扣表如下，一顧客欲購買</a:t>
            </a:r>
            <a:r>
              <a:rPr lang="en-US" altLang="zh-TW" dirty="0"/>
              <a:t>A:</a:t>
            </a:r>
            <a:r>
              <a:rPr lang="zh-TW" altLang="en-US" dirty="0"/>
              <a:t>ｘ本、 </a:t>
            </a:r>
            <a:r>
              <a:rPr lang="en-US" altLang="zh-TW" dirty="0"/>
              <a:t>B:</a:t>
            </a:r>
            <a:r>
              <a:rPr lang="zh-TW" altLang="en-US" dirty="0"/>
              <a:t>ｙ本、</a:t>
            </a:r>
            <a:r>
              <a:rPr lang="en-US" altLang="zh-TW" dirty="0"/>
              <a:t>C:</a:t>
            </a:r>
            <a:r>
              <a:rPr lang="zh-TW" altLang="en-US" dirty="0"/>
              <a:t>ｚ本（ｘ、ｙ、ｚ為使用者輸入）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請畫出他的流程圖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86199"/>
            <a:ext cx="7662993" cy="172819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6898874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Greedy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966811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Greedy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何謂</a:t>
            </a:r>
            <a:r>
              <a:rPr lang="en-US" altLang="zh-TW" sz="4000" dirty="0"/>
              <a:t>Greedy:</a:t>
            </a:r>
          </a:p>
          <a:p>
            <a:pPr marL="0" indent="0">
              <a:buNone/>
            </a:pPr>
            <a:r>
              <a:rPr lang="zh-TW" altLang="en-US" sz="4000" dirty="0"/>
              <a:t>在英文上的意思是貪婪，也選擇最大利益的演算法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951732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Greedy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範例</a:t>
            </a:r>
            <a:r>
              <a:rPr lang="en-US" altLang="zh-TW" sz="4000" dirty="0"/>
              <a:t>: </a:t>
            </a:r>
            <a:r>
              <a:rPr lang="zh-TW" altLang="en-US" sz="4000" dirty="0"/>
              <a:t>今天小明出去玩，他想去淡水，他身上只有</a:t>
            </a:r>
            <a:r>
              <a:rPr lang="en-US" altLang="zh-TW" sz="4000" dirty="0"/>
              <a:t>50</a:t>
            </a:r>
            <a:r>
              <a:rPr lang="zh-TW" altLang="en-US" sz="4000" dirty="0"/>
              <a:t>元，有以下三種方式到淡水，請問哪個方式最好</a:t>
            </a:r>
            <a:endParaRPr lang="en-US" altLang="zh-TW" sz="4000" dirty="0"/>
          </a:p>
          <a:p>
            <a:pPr marL="742950" indent="-742950">
              <a:buAutoNum type="arabicPeriod"/>
            </a:pPr>
            <a:r>
              <a:rPr lang="en-US" altLang="zh-TW" sz="4000" dirty="0"/>
              <a:t>Uber 300</a:t>
            </a:r>
            <a:r>
              <a:rPr lang="zh-TW" altLang="en-US" sz="4000" dirty="0"/>
              <a:t>元 </a:t>
            </a:r>
            <a:r>
              <a:rPr lang="en-US" altLang="zh-TW" sz="4000" dirty="0"/>
              <a:t>30min</a:t>
            </a:r>
          </a:p>
          <a:p>
            <a:pPr marL="742950" indent="-742950">
              <a:buAutoNum type="arabicPeriod"/>
            </a:pPr>
            <a:r>
              <a:rPr lang="en-US" altLang="zh-TW" sz="4000" dirty="0"/>
              <a:t> Bus 20</a:t>
            </a:r>
            <a:r>
              <a:rPr lang="zh-TW" altLang="en-US" sz="4000" dirty="0"/>
              <a:t>元 </a:t>
            </a:r>
            <a:r>
              <a:rPr lang="en-US" altLang="zh-TW" sz="4000" dirty="0"/>
              <a:t>1:30 </a:t>
            </a:r>
          </a:p>
          <a:p>
            <a:pPr marL="742950" indent="-742950">
              <a:buAutoNum type="arabicPeriod"/>
            </a:pPr>
            <a:r>
              <a:rPr lang="en-US" altLang="zh-TW" sz="4000" dirty="0">
                <a:solidFill>
                  <a:srgbClr val="FF0000"/>
                </a:solidFill>
              </a:rPr>
              <a:t> MRT 40</a:t>
            </a:r>
            <a:r>
              <a:rPr lang="zh-TW" altLang="en-US" sz="4000" dirty="0">
                <a:solidFill>
                  <a:srgbClr val="FF0000"/>
                </a:solidFill>
              </a:rPr>
              <a:t>元 </a:t>
            </a:r>
            <a:r>
              <a:rPr lang="en-US" altLang="zh-TW" sz="4000" dirty="0">
                <a:solidFill>
                  <a:srgbClr val="FF0000"/>
                </a:solidFill>
              </a:rPr>
              <a:t>1:00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1957326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Greedy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練習</a:t>
            </a:r>
            <a:r>
              <a:rPr lang="en-US" altLang="zh-TW" sz="4000" dirty="0"/>
              <a:t>27: </a:t>
            </a:r>
            <a:endParaRPr lang="en-US" altLang="zh-TW" sz="4000" dirty="0" smtClean="0"/>
          </a:p>
          <a:p>
            <a:pPr marL="0" indent="0">
              <a:buNone/>
            </a:pPr>
            <a:r>
              <a:rPr lang="zh-TW" altLang="en-US" sz="4000" dirty="0" smtClean="0"/>
              <a:t>今天</a:t>
            </a:r>
            <a:r>
              <a:rPr lang="zh-TW" altLang="en-US" sz="4000" dirty="0"/>
              <a:t>小明出去玩，媽媽給他</a:t>
            </a:r>
            <a:r>
              <a:rPr lang="en-US" altLang="zh-TW" sz="4000" dirty="0"/>
              <a:t>97</a:t>
            </a:r>
            <a:r>
              <a:rPr lang="zh-TW" altLang="en-US" sz="4000" dirty="0"/>
              <a:t>元，但小明</a:t>
            </a:r>
            <a:r>
              <a:rPr lang="zh-TW" altLang="en-US" sz="4000" dirty="0">
                <a:solidFill>
                  <a:srgbClr val="FF0000"/>
                </a:solidFill>
              </a:rPr>
              <a:t>不喜歡太多零錢</a:t>
            </a:r>
            <a:r>
              <a:rPr lang="zh-TW" altLang="en-US" sz="4000" dirty="0"/>
              <a:t>，如何跟媽媽拿最少零錢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5316160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Recursion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8973993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Recursion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何謂</a:t>
            </a:r>
            <a:r>
              <a:rPr lang="en-US" altLang="zh-TW" sz="4000" dirty="0"/>
              <a:t>Recursion:</a:t>
            </a:r>
          </a:p>
          <a:p>
            <a:pPr marL="0" indent="0">
              <a:buNone/>
            </a:pPr>
            <a:r>
              <a:rPr lang="zh-TW" altLang="en-US" sz="4000" dirty="0"/>
              <a:t>在英文上的意思是遞迴，定義上就是函式呼叫函式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6123757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Recursion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例子</a:t>
            </a:r>
            <a:r>
              <a:rPr lang="en-US" altLang="zh-TW" sz="4000" dirty="0"/>
              <a:t>:</a:t>
            </a:r>
            <a:r>
              <a:rPr lang="zh-TW" altLang="en-US" sz="4000" dirty="0"/>
              <a:t> </a:t>
            </a:r>
            <a:endParaRPr lang="en-US" altLang="zh-TW" sz="4000" dirty="0"/>
          </a:p>
          <a:p>
            <a:pPr marL="0" indent="0">
              <a:buNone/>
            </a:pPr>
            <a:r>
              <a:rPr lang="en-US" altLang="zh-TW" sz="4000" dirty="0"/>
              <a:t>F(N)</a:t>
            </a:r>
            <a:r>
              <a:rPr lang="zh-TW" altLang="en-US" sz="4000" dirty="0"/>
              <a:t> </a:t>
            </a:r>
            <a:r>
              <a:rPr lang="en-US" altLang="zh-TW" sz="4000" dirty="0"/>
              <a:t>=</a:t>
            </a:r>
            <a:r>
              <a:rPr lang="zh-TW" altLang="en-US" sz="4000" dirty="0"/>
              <a:t> </a:t>
            </a:r>
            <a:r>
              <a:rPr lang="en-US" altLang="zh-TW" sz="4000" dirty="0"/>
              <a:t>F(N/2) +3;{N </a:t>
            </a:r>
            <a:r>
              <a:rPr lang="zh-TW" altLang="en-US" sz="4000" dirty="0"/>
              <a:t>是偶數</a:t>
            </a:r>
            <a:r>
              <a:rPr lang="en-US" altLang="zh-TW" sz="4000" dirty="0"/>
              <a:t>}</a:t>
            </a:r>
          </a:p>
          <a:p>
            <a:pPr marL="0" indent="0">
              <a:buNone/>
            </a:pPr>
            <a:r>
              <a:rPr lang="en-US" altLang="zh-TW" sz="4000" dirty="0"/>
              <a:t>	</a:t>
            </a:r>
            <a:r>
              <a:rPr lang="zh-TW" altLang="en-US" sz="4000" dirty="0"/>
              <a:t>    </a:t>
            </a:r>
            <a:r>
              <a:rPr lang="en-US" altLang="zh-TW" sz="4000" dirty="0"/>
              <a:t>F(N+1) +2;{N </a:t>
            </a:r>
            <a:r>
              <a:rPr lang="zh-TW" altLang="en-US" sz="4000" dirty="0"/>
              <a:t>是奇數</a:t>
            </a:r>
            <a:r>
              <a:rPr lang="en-US" altLang="zh-TW" sz="4000" dirty="0"/>
              <a:t>}</a:t>
            </a:r>
          </a:p>
          <a:p>
            <a:pPr marL="0" indent="0">
              <a:buNone/>
            </a:pPr>
            <a:r>
              <a:rPr lang="en-US" altLang="zh-TW" sz="4000" dirty="0"/>
              <a:t>	    F(1) = 1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3958649"/>
            <a:ext cx="3210373" cy="271500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2641" y="3958649"/>
            <a:ext cx="5441359" cy="1296144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2358228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Recursion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b="1" dirty="0"/>
              <a:t>練習</a:t>
            </a:r>
            <a:r>
              <a:rPr lang="en-US" altLang="zh-TW" sz="4000" b="1" dirty="0"/>
              <a:t>28</a:t>
            </a:r>
            <a:r>
              <a:rPr lang="en-US" altLang="zh-TW" sz="4000" dirty="0"/>
              <a:t>:</a:t>
            </a:r>
            <a:r>
              <a:rPr lang="zh-TW" altLang="en-US" sz="4000" dirty="0"/>
              <a:t> </a:t>
            </a:r>
            <a:endParaRPr lang="en-US" altLang="zh-TW" sz="4000" dirty="0"/>
          </a:p>
          <a:p>
            <a:pPr marL="0" indent="0">
              <a:buNone/>
            </a:pPr>
            <a:r>
              <a:rPr lang="en-US" altLang="zh-TW" sz="4000" dirty="0"/>
              <a:t>F(N)</a:t>
            </a:r>
            <a:r>
              <a:rPr lang="zh-TW" altLang="en-US" sz="4000" dirty="0"/>
              <a:t> </a:t>
            </a:r>
            <a:r>
              <a:rPr lang="en-US" altLang="zh-TW" sz="4000" dirty="0"/>
              <a:t>=</a:t>
            </a:r>
            <a:r>
              <a:rPr lang="zh-TW" altLang="en-US" sz="4000" dirty="0"/>
              <a:t> </a:t>
            </a:r>
            <a:r>
              <a:rPr lang="en-US" altLang="zh-TW" sz="4000" dirty="0"/>
              <a:t>F(N/2) +3;{N </a:t>
            </a:r>
            <a:r>
              <a:rPr lang="zh-TW" altLang="en-US" sz="4000" dirty="0"/>
              <a:t>是偶數</a:t>
            </a:r>
            <a:r>
              <a:rPr lang="en-US" altLang="zh-TW" sz="4000" dirty="0"/>
              <a:t>}</a:t>
            </a:r>
          </a:p>
          <a:p>
            <a:pPr marL="0" indent="0">
              <a:buNone/>
            </a:pPr>
            <a:r>
              <a:rPr lang="en-US" altLang="zh-TW" sz="4000" dirty="0"/>
              <a:t>	</a:t>
            </a:r>
            <a:r>
              <a:rPr lang="zh-TW" altLang="en-US" sz="4000" dirty="0"/>
              <a:t>    </a:t>
            </a:r>
            <a:r>
              <a:rPr lang="en-US" altLang="zh-TW" sz="4000" dirty="0"/>
              <a:t>F(N+1) +2;{N </a:t>
            </a:r>
            <a:r>
              <a:rPr lang="zh-TW" altLang="en-US" sz="4000" dirty="0"/>
              <a:t>是奇數</a:t>
            </a:r>
            <a:r>
              <a:rPr lang="en-US" altLang="zh-TW" sz="4000" dirty="0"/>
              <a:t>}</a:t>
            </a:r>
          </a:p>
          <a:p>
            <a:pPr marL="0" indent="0">
              <a:buNone/>
            </a:pPr>
            <a:r>
              <a:rPr lang="en-US" altLang="zh-TW" sz="4000" dirty="0"/>
              <a:t>	    F(1) = 1</a:t>
            </a:r>
            <a:r>
              <a:rPr lang="zh-TW" altLang="en-US" sz="4000" dirty="0"/>
              <a:t> </a:t>
            </a:r>
            <a:r>
              <a:rPr lang="en-US" altLang="zh-TW" sz="4000" dirty="0"/>
              <a:t>F(2) = 9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6113949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Recursion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b="1" dirty="0"/>
              <a:t>練習</a:t>
            </a:r>
            <a:r>
              <a:rPr lang="en-US" altLang="zh-TW" sz="4000" b="1" dirty="0"/>
              <a:t>29</a:t>
            </a:r>
            <a:r>
              <a:rPr lang="en-US" altLang="zh-TW" sz="4000" dirty="0"/>
              <a:t>:</a:t>
            </a:r>
            <a:r>
              <a:rPr lang="zh-TW" altLang="en-US" sz="4000" dirty="0"/>
              <a:t> </a:t>
            </a:r>
            <a:endParaRPr lang="en-US" altLang="zh-TW" sz="4000" dirty="0"/>
          </a:p>
          <a:p>
            <a:pPr marL="0" indent="0">
              <a:buNone/>
            </a:pPr>
            <a:r>
              <a:rPr lang="en-US" altLang="zh-TW" sz="4000" dirty="0"/>
              <a:t>F(n) = F(n-1)+F(n-2)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2865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125641" y="88610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打上測試代碼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484784"/>
            <a:ext cx="7497221" cy="462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915707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Recursion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sz="4000" b="1" dirty="0"/>
              <a:t>練習</a:t>
            </a:r>
            <a:r>
              <a:rPr lang="en-US" altLang="zh-TW" sz="4000" b="1" dirty="0" smtClean="0"/>
              <a:t>30</a:t>
            </a:r>
            <a:r>
              <a:rPr lang="en-US" altLang="zh-TW" sz="4000" dirty="0" smtClean="0">
                <a:sym typeface="Wingdings" panose="05000000000000000000" pitchFamily="2" charset="2"/>
              </a:rPr>
              <a:t>(APCS</a:t>
            </a:r>
            <a:r>
              <a:rPr lang="zh-TW" altLang="en-US" sz="4000" dirty="0" smtClean="0">
                <a:sym typeface="Wingdings" panose="05000000000000000000" pitchFamily="2" charset="2"/>
              </a:rPr>
              <a:t>觀念常見</a:t>
            </a:r>
            <a:r>
              <a:rPr lang="en-US" altLang="zh-TW" sz="4000" dirty="0" smtClean="0">
                <a:sym typeface="Wingdings" panose="05000000000000000000" pitchFamily="2" charset="2"/>
              </a:rPr>
              <a:t>)</a:t>
            </a:r>
            <a:r>
              <a:rPr lang="zh-TW" altLang="en-US" sz="4000" dirty="0" smtClean="0"/>
              <a:t> </a:t>
            </a:r>
            <a:endParaRPr lang="en-US" altLang="zh-TW" sz="4000" dirty="0"/>
          </a:p>
          <a:p>
            <a:pPr marL="0" indent="0">
              <a:buNone/>
            </a:pPr>
            <a:r>
              <a:rPr lang="en-US" altLang="zh-TW" sz="4000" dirty="0"/>
              <a:t>Foo(</a:t>
            </a:r>
            <a:r>
              <a:rPr lang="en-US" altLang="zh-TW" sz="4000" dirty="0" err="1"/>
              <a:t>i</a:t>
            </a:r>
            <a:r>
              <a:rPr lang="en-US" altLang="zh-TW" sz="4000" dirty="0"/>
              <a:t>) = print(</a:t>
            </a:r>
            <a:r>
              <a:rPr lang="en-US" altLang="zh-TW" sz="4000" dirty="0" err="1"/>
              <a:t>f‘foo</a:t>
            </a:r>
            <a:r>
              <a:rPr lang="en-US" altLang="zh-TW" sz="4000" dirty="0"/>
              <a:t>:{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}’);{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&lt;=5}</a:t>
            </a:r>
          </a:p>
          <a:p>
            <a:pPr marL="0" indent="0">
              <a:buNone/>
            </a:pPr>
            <a:r>
              <a:rPr lang="en-US" altLang="zh-TW" sz="4000" dirty="0"/>
              <a:t>	       bar(i-10){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&lt;=5}</a:t>
            </a:r>
          </a:p>
          <a:p>
            <a:pPr marL="0" indent="0">
              <a:buNone/>
            </a:pPr>
            <a:r>
              <a:rPr lang="en-US" altLang="zh-TW" sz="4000" dirty="0"/>
              <a:t>bar(</a:t>
            </a:r>
            <a:r>
              <a:rPr lang="en-US" altLang="zh-TW" sz="4000" dirty="0" err="1"/>
              <a:t>i</a:t>
            </a:r>
            <a:r>
              <a:rPr lang="en-US" altLang="zh-TW" sz="4000" dirty="0"/>
              <a:t>) = print(</a:t>
            </a:r>
            <a:r>
              <a:rPr lang="en-US" altLang="zh-TW" sz="4000" dirty="0" err="1"/>
              <a:t>f‘bar</a:t>
            </a:r>
            <a:r>
              <a:rPr lang="en-US" altLang="zh-TW" sz="4000" dirty="0"/>
              <a:t>:{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}’);{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&lt;=10}</a:t>
            </a:r>
          </a:p>
          <a:p>
            <a:pPr marL="0" indent="0">
              <a:buNone/>
            </a:pPr>
            <a:r>
              <a:rPr lang="en-US" altLang="zh-TW" sz="4000" dirty="0"/>
              <a:t>	       foo(i-5){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&lt;=5}</a:t>
            </a:r>
          </a:p>
          <a:p>
            <a:pPr marL="0" indent="0">
              <a:buNone/>
            </a:pPr>
            <a:endParaRPr lang="en-US" altLang="zh-TW" sz="4000" dirty="0"/>
          </a:p>
          <a:p>
            <a:pPr marL="0" indent="0">
              <a:buNone/>
            </a:pPr>
            <a:r>
              <a:rPr lang="zh-TW" altLang="en-US" sz="4000" dirty="0"/>
              <a:t>求</a:t>
            </a:r>
            <a:r>
              <a:rPr lang="en-US" altLang="zh-TW" sz="4000" dirty="0"/>
              <a:t>foo(15106),bar(3091),foo(6693)</a:t>
            </a:r>
          </a:p>
          <a:p>
            <a:pPr marL="0" indent="0">
              <a:buNone/>
            </a:pPr>
            <a:r>
              <a:rPr lang="en-US" altLang="zh-TW" sz="4000" dirty="0"/>
              <a:t>	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7125243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zh-TW" altLang="en-US" sz="5400" dirty="0" smtClean="0"/>
              <a:t>補充資料</a:t>
            </a:r>
            <a:r>
              <a:rPr lang="en-US" altLang="zh-TW" sz="5400" dirty="0" smtClean="0"/>
              <a:t>:</a:t>
            </a:r>
            <a:r>
              <a:rPr lang="zh-TW" altLang="en-US" sz="5400" dirty="0" smtClean="0"/>
              <a:t>資料結構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0853571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sz="4000" dirty="0" smtClean="0"/>
              <a:t>Stack:</a:t>
            </a:r>
          </a:p>
          <a:p>
            <a:pPr marL="0" indent="0">
              <a:buNone/>
            </a:pPr>
            <a:r>
              <a:rPr lang="zh-TW" altLang="en-US" dirty="0"/>
              <a:t>堆疊是一種後進先出</a:t>
            </a:r>
            <a:r>
              <a:rPr lang="en-US" altLang="zh-TW" dirty="0"/>
              <a:t>(Last In First Out)(LIFO)</a:t>
            </a:r>
            <a:r>
              <a:rPr lang="zh-TW" altLang="en-US" dirty="0"/>
              <a:t>的資料結構，換句話說，堆疊就是將數據排成一列，由下往上堆放文件，只能從最新添加的數據開始存取。好處是，隨時都能存取最新數據。堆疊與佇列常放在一起討論，不過在此處，我們著重於堆疊的了解，明天再來看佇列的特性。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0908407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 smtClean="0"/>
              <a:t>Stack</a:t>
            </a:r>
            <a:r>
              <a:rPr lang="zh-TW" altLang="en-US" sz="4000" dirty="0" smtClean="0"/>
              <a:t>操作</a:t>
            </a:r>
            <a:r>
              <a:rPr lang="en-US" altLang="zh-TW" sz="4000" dirty="0" smtClean="0"/>
              <a:t>:</a:t>
            </a:r>
          </a:p>
          <a:p>
            <a:r>
              <a:rPr lang="zh-TW" altLang="en-US" dirty="0"/>
              <a:t>根據堆疊後進先出的特性，進行兩種的操作：</a:t>
            </a:r>
          </a:p>
          <a:p>
            <a:r>
              <a:rPr lang="en-US" altLang="zh-TW" dirty="0"/>
              <a:t>push</a:t>
            </a:r>
            <a:r>
              <a:rPr lang="zh-TW" altLang="en-US" dirty="0"/>
              <a:t>：將資料放入堆疊頂端</a:t>
            </a:r>
          </a:p>
          <a:p>
            <a:r>
              <a:rPr lang="en-US" altLang="zh-TW" dirty="0"/>
              <a:t>pop</a:t>
            </a:r>
            <a:r>
              <a:rPr lang="zh-TW" altLang="en-US" dirty="0"/>
              <a:t>：將堆疊頂端資料</a:t>
            </a:r>
            <a:r>
              <a:rPr lang="zh-TW" altLang="en-US" dirty="0" smtClean="0"/>
              <a:t>移除</a:t>
            </a:r>
            <a:endParaRPr lang="en-US" altLang="zh-TW" dirty="0" smtClean="0"/>
          </a:p>
          <a:p>
            <a:r>
              <a:rPr lang="en-US" altLang="zh-TW" dirty="0" smtClean="0"/>
              <a:t>Top :</a:t>
            </a:r>
            <a:r>
              <a:rPr lang="zh-TW" altLang="en-US" dirty="0" smtClean="0"/>
              <a:t>拿出最上面的資料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213</a:t>
            </a:fld>
            <a:endParaRPr lang="zh-TW" altLang="en-US"/>
          </a:p>
        </p:txBody>
      </p:sp>
      <p:pic>
        <p:nvPicPr>
          <p:cNvPr id="4098" name="Picture 2" descr="https://tse3.mm.bing.net/th?id=OIP.IZZikWf5SnlCQhozbkbijAHaEf&amp;pid=Api&amp;P=0&amp;h=18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928346"/>
            <a:ext cx="3168352" cy="1920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3745003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sz="4000" dirty="0" smtClean="0"/>
              <a:t>Queue:</a:t>
            </a:r>
          </a:p>
          <a:p>
            <a:pPr marL="0" indent="0">
              <a:buNone/>
            </a:pPr>
            <a:r>
              <a:rPr lang="zh-TW" altLang="en-US" dirty="0"/>
              <a:t>佇列</a:t>
            </a:r>
            <a:r>
              <a:rPr lang="en-US" altLang="zh-TW" dirty="0"/>
              <a:t>(Queue)</a:t>
            </a:r>
            <a:r>
              <a:rPr lang="zh-TW" altLang="en-US" dirty="0"/>
              <a:t>是一種排列結構，雖然與堆疊類似，但佇列在新增與刪除資料必須在不同端進行，前端</a:t>
            </a:r>
            <a:r>
              <a:rPr lang="en-US" altLang="zh-TW" dirty="0"/>
              <a:t>(front)</a:t>
            </a:r>
            <a:r>
              <a:rPr lang="zh-TW" altLang="en-US" dirty="0"/>
              <a:t>能夠刪除</a:t>
            </a:r>
            <a:r>
              <a:rPr lang="en-US" altLang="zh-TW" dirty="0"/>
              <a:t>(</a:t>
            </a:r>
            <a:r>
              <a:rPr lang="en-US" altLang="zh-TW" dirty="0" err="1"/>
              <a:t>dequeue</a:t>
            </a:r>
            <a:r>
              <a:rPr lang="en-US" altLang="zh-TW" dirty="0"/>
              <a:t>)</a:t>
            </a:r>
            <a:r>
              <a:rPr lang="zh-TW" altLang="en-US" dirty="0"/>
              <a:t>與查看</a:t>
            </a:r>
            <a:r>
              <a:rPr lang="en-US" altLang="zh-TW" dirty="0"/>
              <a:t>(peek)</a:t>
            </a:r>
            <a:r>
              <a:rPr lang="zh-TW" altLang="en-US" dirty="0"/>
              <a:t>資料，尾端</a:t>
            </a:r>
            <a:r>
              <a:rPr lang="en-US" altLang="zh-TW" dirty="0"/>
              <a:t>(Rear)</a:t>
            </a:r>
            <a:r>
              <a:rPr lang="zh-TW" altLang="en-US" dirty="0"/>
              <a:t>只能新增</a:t>
            </a:r>
            <a:r>
              <a:rPr lang="en-US" altLang="zh-TW" dirty="0"/>
              <a:t>(</a:t>
            </a:r>
            <a:r>
              <a:rPr lang="en-US" altLang="zh-TW" dirty="0" err="1"/>
              <a:t>enqueue</a:t>
            </a:r>
            <a:r>
              <a:rPr lang="en-US" altLang="zh-TW" dirty="0"/>
              <a:t>)</a:t>
            </a:r>
            <a:r>
              <a:rPr lang="zh-TW" altLang="en-US" dirty="0"/>
              <a:t>資料，因此有「先進先出」</a:t>
            </a:r>
            <a:r>
              <a:rPr lang="en-US" altLang="zh-TW" dirty="0"/>
              <a:t>(First In First Out)</a:t>
            </a:r>
            <a:r>
              <a:rPr lang="zh-TW" altLang="en-US" dirty="0"/>
              <a:t>特性，縮寫為</a:t>
            </a:r>
            <a:r>
              <a:rPr lang="en-US" altLang="zh-TW" dirty="0"/>
              <a:t>FIFO</a:t>
            </a:r>
            <a:r>
              <a:rPr lang="zh-TW" altLang="en-US" dirty="0"/>
              <a:t>。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9120450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215</a:t>
            </a:fld>
            <a:endParaRPr lang="zh-TW" altLang="en-US"/>
          </a:p>
        </p:txBody>
      </p:sp>
      <p:pic>
        <p:nvPicPr>
          <p:cNvPr id="6146" name="Picture 2" descr="https://ithelp.ithome.com.tw/upload/images/20210917/20121027OU2QKm6j5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149939"/>
            <a:ext cx="5256584" cy="2535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https://ithelp.ithome.com.tw/upload/images/20210917/201210276YJ4rjLvq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825290"/>
            <a:ext cx="5487870" cy="2593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434832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 smtClean="0"/>
              <a:t>Link list Vs List</a:t>
            </a:r>
            <a:r>
              <a:rPr lang="en-US" altLang="zh-TW" sz="4000" dirty="0" smtClean="0"/>
              <a:t>:</a:t>
            </a:r>
          </a:p>
          <a:p>
            <a:pPr marL="0" indent="0">
              <a:buNone/>
            </a:pPr>
            <a:endParaRPr lang="en-US" altLang="zh-TW" sz="4000" dirty="0" smtClean="0"/>
          </a:p>
          <a:p>
            <a:pPr marL="0" indent="0">
              <a:buNone/>
            </a:pPr>
            <a:r>
              <a:rPr lang="en-US" altLang="zh-TW" dirty="0"/>
              <a:t>List </a:t>
            </a:r>
            <a:r>
              <a:rPr lang="zh-TW" altLang="en-US" dirty="0"/>
              <a:t>使用 </a:t>
            </a:r>
            <a:r>
              <a:rPr lang="zh-TW" altLang="en-US" b="1" dirty="0">
                <a:solidFill>
                  <a:srgbClr val="FF0000"/>
                </a:solidFill>
              </a:rPr>
              <a:t>連續的記憶體</a:t>
            </a:r>
            <a:r>
              <a:rPr lang="zh-TW" altLang="en-US" dirty="0"/>
              <a:t>空間 來儲存資料</a:t>
            </a:r>
            <a:r>
              <a:rPr lang="en-US" altLang="zh-TW" dirty="0"/>
              <a:t>,</a:t>
            </a:r>
          </a:p>
          <a:p>
            <a:pPr marL="0" indent="0">
              <a:buNone/>
            </a:pPr>
            <a:r>
              <a:rPr lang="en-US" altLang="zh-TW" dirty="0"/>
              <a:t>Linked List </a:t>
            </a:r>
            <a:r>
              <a:rPr lang="zh-TW" altLang="en-US" dirty="0"/>
              <a:t>儲存資料的記憶體是</a:t>
            </a:r>
            <a:r>
              <a:rPr lang="zh-TW" altLang="en-US" b="1" dirty="0">
                <a:solidFill>
                  <a:srgbClr val="FF0000"/>
                </a:solidFill>
              </a:rPr>
              <a:t>非連續，不需事先知道整體資料大小</a:t>
            </a:r>
            <a:r>
              <a:rPr lang="zh-TW" altLang="en-US" dirty="0"/>
              <a:t>．它儲存資料的單位稱為</a:t>
            </a:r>
            <a:r>
              <a:rPr lang="en-US" altLang="zh-TW" dirty="0"/>
              <a:t>node(</a:t>
            </a:r>
            <a:r>
              <a:rPr lang="zh-TW" altLang="en-US" dirty="0"/>
              <a:t>節點</a:t>
            </a:r>
            <a:r>
              <a:rPr lang="en-US" altLang="zh-TW" dirty="0"/>
              <a:t>)</a:t>
            </a:r>
            <a:r>
              <a:rPr lang="zh-TW" altLang="en-US" dirty="0"/>
              <a:t>，每個節點中包含至少下列兩個資料格式</a:t>
            </a:r>
            <a:r>
              <a:rPr lang="en-US" altLang="zh-TW" dirty="0"/>
              <a:t>: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5874055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217</a:t>
            </a:fld>
            <a:endParaRPr lang="zh-TW" altLang="en-US"/>
          </a:p>
        </p:txBody>
      </p:sp>
      <p:pic>
        <p:nvPicPr>
          <p:cNvPr id="5123" name="Picture 3" descr="https://1.bp.blogspot.com/-3G7Q7WM2XHw/YBAOWlBCapI/AAAAAAAABB8/SdWNidK0fdYSP41zMPyWUwpcLDyvR2RRgCNcBGAsYHQ/s953/linked%2Blis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00808"/>
            <a:ext cx="7601669" cy="400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549652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 smtClean="0"/>
              <a:t>範例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218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804166"/>
            <a:ext cx="4522656" cy="165618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832" y="3649858"/>
            <a:ext cx="4362534" cy="294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378299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 smtClean="0"/>
              <a:t>範例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219</a:t>
            </a:fld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21" y="1846472"/>
            <a:ext cx="4282981" cy="2733274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0590" y="1815608"/>
            <a:ext cx="4185270" cy="2657518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720" y="4544290"/>
            <a:ext cx="4182729" cy="234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58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125641" y="886105"/>
            <a:ext cx="67794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並執行，輸出結果會在原本</a:t>
            </a:r>
            <a:r>
              <a:rPr lang="en-US" altLang="zh-TW" sz="3000" dirty="0">
                <a:latin typeface="+mj-ea"/>
                <a:ea typeface="+mj-ea"/>
              </a:rPr>
              <a:t>IDLE</a:t>
            </a:r>
            <a:r>
              <a:rPr lang="zh-TW" altLang="en-US" sz="3000" dirty="0">
                <a:latin typeface="+mj-ea"/>
                <a:ea typeface="+mj-ea"/>
              </a:rPr>
              <a:t>的視窗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469067"/>
            <a:ext cx="6443902" cy="320503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4703069"/>
            <a:ext cx="4176464" cy="204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894554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 smtClean="0"/>
              <a:t>範例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220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884110"/>
            <a:ext cx="6867569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59918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dirty="0"/>
              <a:t>Algorithm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6603279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Algorithm:</a:t>
            </a:r>
            <a:r>
              <a:rPr lang="zh-TW" altLang="en-US" sz="4000" dirty="0"/>
              <a:t>被稱為演算法，簡單來說就是一個被設計出來解決特定問題的方式就被稱為演算法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0943164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Linear Search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使用線性搜尋想要的資料</a:t>
            </a:r>
            <a:endParaRPr lang="en-US" altLang="zh-TW" b="1" dirty="0"/>
          </a:p>
          <a:p>
            <a:r>
              <a:rPr lang="en-US" altLang="zh-TW" b="1" dirty="0"/>
              <a:t>Binary Search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資料必須保持單調性</a:t>
            </a:r>
            <a:r>
              <a:rPr lang="en-US" altLang="zh-TW" b="1" dirty="0"/>
              <a:t>(</a:t>
            </a:r>
            <a:r>
              <a:rPr lang="zh-TW" altLang="en-US" b="1" dirty="0"/>
              <a:t>遞增</a:t>
            </a:r>
            <a:r>
              <a:rPr lang="en-US" altLang="zh-TW" b="1" dirty="0"/>
              <a:t>or</a:t>
            </a:r>
            <a:r>
              <a:rPr lang="zh-TW" altLang="en-US" b="1" dirty="0"/>
              <a:t>遞減</a:t>
            </a:r>
            <a:r>
              <a:rPr lang="en-US" altLang="zh-TW" b="1" dirty="0"/>
              <a:t>)</a:t>
            </a:r>
          </a:p>
          <a:p>
            <a:pPr lvl="1"/>
            <a:r>
              <a:rPr lang="zh-TW" altLang="en-US" b="1" dirty="0"/>
              <a:t> 使用對切來快速找到元素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9788660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Linear Search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從頭找到尾，找尋是否有這個元素</a:t>
            </a:r>
            <a:endParaRPr lang="en-US" altLang="zh-TW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564904"/>
            <a:ext cx="4824536" cy="2412269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0928592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Binary Search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先進行排序</a:t>
            </a:r>
            <a:endParaRPr lang="en-US" altLang="zh-TW" b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44" y="1124744"/>
            <a:ext cx="3940822" cy="489940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2528885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Binary Search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先進行排序</a:t>
            </a:r>
            <a:endParaRPr lang="en-US" altLang="zh-TW" b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44" y="1124744"/>
            <a:ext cx="3940822" cy="489940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0007399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altLang="zh-TW" b="1" dirty="0" err="1"/>
              <a:t>Buble</a:t>
            </a:r>
            <a:r>
              <a:rPr lang="zh-TW" altLang="en-US" b="1" dirty="0"/>
              <a:t> </a:t>
            </a:r>
            <a:r>
              <a:rPr lang="en-US" altLang="zh-TW" b="1" dirty="0"/>
              <a:t>Sort</a:t>
            </a:r>
          </a:p>
          <a:p>
            <a:pPr lvl="1"/>
            <a:r>
              <a:rPr lang="zh-TW" altLang="en-US" dirty="0"/>
              <a:t>比較相鄰的元素。如果第一個比第二個大，就交換它們兩個。</a:t>
            </a:r>
          </a:p>
          <a:p>
            <a:pPr lvl="1" fontAlgn="base"/>
            <a:r>
              <a:rPr lang="zh-TW" altLang="en-US" dirty="0"/>
              <a:t>對每一對相鄰元素作同樣的工作，從開始第一對到結尾的最後一對。這步做完後，最後的元素會是最大的數。</a:t>
            </a:r>
          </a:p>
          <a:p>
            <a:pPr lvl="1" fontAlgn="base"/>
            <a:r>
              <a:rPr lang="zh-TW" altLang="en-US" dirty="0"/>
              <a:t>針對所有的元素重複以上的步驟，除了最後一個。</a:t>
            </a:r>
          </a:p>
          <a:p>
            <a:pPr lvl="1" fontAlgn="base"/>
            <a:r>
              <a:rPr lang="zh-TW" altLang="en-US" dirty="0"/>
              <a:t>持續每次對越來越少的元素重複上面的步驟，直到沒有任何一對數字需要比較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7889335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009328"/>
            <a:ext cx="8304333" cy="4939952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161206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05" y="1124744"/>
            <a:ext cx="7164465" cy="3240360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1375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5400"/>
              <a:t>Python Basis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8417114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1" dirty="0"/>
              <a:t>Select</a:t>
            </a:r>
            <a:r>
              <a:rPr lang="zh-TW" altLang="en-US" b="1" dirty="0"/>
              <a:t> </a:t>
            </a:r>
            <a:r>
              <a:rPr lang="en-US" altLang="zh-TW" b="1" dirty="0"/>
              <a:t>Sort</a:t>
            </a:r>
          </a:p>
          <a:p>
            <a:pPr lvl="1"/>
            <a:r>
              <a:rPr lang="zh-TW" altLang="en-US" dirty="0"/>
              <a:t>從未排序的數列中找到最小的元素。</a:t>
            </a:r>
          </a:p>
          <a:p>
            <a:pPr lvl="1"/>
            <a:r>
              <a:rPr lang="zh-TW" altLang="en-US" dirty="0"/>
              <a:t>將此元素取出並加入到已排序數列最後。</a:t>
            </a:r>
          </a:p>
          <a:p>
            <a:pPr lvl="1"/>
            <a:r>
              <a:rPr lang="zh-TW" altLang="en-US" dirty="0"/>
              <a:t>重複以上動作直到未排序數列全部處理完成。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2620652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552" y="1043608"/>
            <a:ext cx="4451231" cy="5503341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4877974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412776"/>
            <a:ext cx="7234454" cy="280831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8801137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Insert</a:t>
            </a:r>
            <a:r>
              <a:rPr lang="zh-TW" altLang="en-US" b="1" dirty="0"/>
              <a:t> </a:t>
            </a:r>
            <a:r>
              <a:rPr lang="en-US" altLang="zh-TW" b="1" dirty="0"/>
              <a:t>Sort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從頭開始拿資料</a:t>
            </a:r>
            <a:endParaRPr lang="en-US" altLang="zh-TW" b="1" dirty="0"/>
          </a:p>
          <a:p>
            <a:pPr lvl="1"/>
            <a:r>
              <a:rPr lang="zh-TW" altLang="en-US" b="1" dirty="0"/>
              <a:t> 插入到以排序陣列裡正確位置</a:t>
            </a:r>
            <a:endParaRPr lang="en-US" altLang="zh-TW" b="1" dirty="0"/>
          </a:p>
          <a:p>
            <a:pPr lvl="1"/>
            <a:r>
              <a:rPr lang="zh-TW" altLang="en-US" b="1" dirty="0"/>
              <a:t> 拿下一筆資料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6245631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043608"/>
            <a:ext cx="5563376" cy="5010849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7139022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043608"/>
            <a:ext cx="4752528" cy="487167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616191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dirty="0"/>
              <a:t>Exception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565416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 err="1"/>
              <a:t>Expection</a:t>
            </a:r>
            <a:r>
              <a:rPr lang="en-US" altLang="zh-TW" sz="4000" dirty="0"/>
              <a:t>:</a:t>
            </a:r>
            <a:r>
              <a:rPr lang="zh-TW" altLang="en-US" sz="4000" dirty="0"/>
              <a:t>被稱為例外，簡單來說就是程式偶爾會發生一些程式不允許的錯誤，會導致程式終止，我們也不知道錯在哪，所以可以利用這個幫助我們找出錯誤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6486549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try:</a:t>
            </a:r>
          </a:p>
          <a:p>
            <a:pPr marL="0" indent="0">
              <a:buNone/>
            </a:pPr>
            <a:r>
              <a:rPr lang="en-US" altLang="zh-TW" sz="4000" dirty="0"/>
              <a:t>	code#</a:t>
            </a:r>
            <a:r>
              <a:rPr lang="zh-TW" altLang="en-US" sz="4000" dirty="0"/>
              <a:t>有危險的</a:t>
            </a:r>
            <a:r>
              <a:rPr lang="en-US" altLang="zh-TW" sz="4000" dirty="0"/>
              <a:t>coed</a:t>
            </a:r>
          </a:p>
          <a:p>
            <a:pPr marL="0" indent="0">
              <a:buNone/>
            </a:pPr>
            <a:r>
              <a:rPr lang="en-US" altLang="zh-TW" sz="4000" dirty="0"/>
              <a:t>except Exception as e:</a:t>
            </a:r>
          </a:p>
          <a:p>
            <a:pPr marL="0" indent="0">
              <a:buNone/>
            </a:pPr>
            <a:r>
              <a:rPr lang="en-US" altLang="zh-TW" sz="4000" dirty="0"/>
              <a:t>	pass#</a:t>
            </a:r>
            <a:r>
              <a:rPr lang="zh-TW" altLang="en-US" sz="4000" dirty="0"/>
              <a:t>這時候</a:t>
            </a:r>
            <a:r>
              <a:rPr lang="en-US" altLang="zh-TW" sz="4000" dirty="0"/>
              <a:t>e</a:t>
            </a:r>
            <a:r>
              <a:rPr lang="zh-TW" altLang="en-US" sz="4000" dirty="0"/>
              <a:t>有錯誤資訊</a:t>
            </a:r>
            <a:endParaRPr lang="en-US" altLang="zh-TW" sz="4000" dirty="0"/>
          </a:p>
          <a:p>
            <a:pPr marL="0" indent="0">
              <a:buNone/>
            </a:pPr>
            <a:r>
              <a:rPr lang="en-US" altLang="zh-TW" sz="4000" dirty="0"/>
              <a:t>finally:</a:t>
            </a:r>
          </a:p>
          <a:p>
            <a:pPr marL="0" indent="0">
              <a:buNone/>
            </a:pPr>
            <a:r>
              <a:rPr lang="en-US" altLang="zh-TW" sz="4000" dirty="0"/>
              <a:t>	code#</a:t>
            </a:r>
            <a:r>
              <a:rPr lang="zh-TW" altLang="en-US" sz="4000" dirty="0"/>
              <a:t>一定會執行的程式碼</a:t>
            </a:r>
            <a:endParaRPr lang="en-US" altLang="zh-TW" sz="4000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6599702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常發生的錯誤</a:t>
            </a:r>
            <a:endParaRPr lang="en-US" altLang="zh-TW" sz="40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78" y="1850495"/>
            <a:ext cx="8091412" cy="59803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678" y="2483803"/>
            <a:ext cx="8125066" cy="58079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77" y="3091093"/>
            <a:ext cx="8085014" cy="57239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677" y="3689985"/>
            <a:ext cx="8091413" cy="60006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704" y="4297759"/>
            <a:ext cx="8085013" cy="554095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585" y="4859563"/>
            <a:ext cx="8078528" cy="582922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0586" y="5518129"/>
            <a:ext cx="8062132" cy="630847"/>
          </a:xfrm>
          <a:prstGeom prst="rect">
            <a:avLst/>
          </a:prstGeom>
        </p:spPr>
      </p:pic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61300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Python </a:t>
            </a:r>
            <a:r>
              <a:rPr lang="zh-TW" altLang="en-US" dirty="0"/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特性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 容易學習</a:t>
            </a:r>
            <a:endParaRPr lang="en-US" altLang="zh-TW" dirty="0"/>
          </a:p>
          <a:p>
            <a:pPr lvl="1"/>
            <a:r>
              <a:rPr lang="zh-TW" altLang="en-US" dirty="0"/>
              <a:t> 功能強大</a:t>
            </a:r>
            <a:endParaRPr lang="en-US" altLang="zh-TW" dirty="0"/>
          </a:p>
          <a:p>
            <a:pPr lvl="1"/>
            <a:r>
              <a:rPr lang="zh-TW" altLang="en-US" dirty="0"/>
              <a:t> 跨平台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24</a:t>
            </a:fld>
            <a:endParaRPr lang="zh-TW" altLang="en-US"/>
          </a:p>
        </p:txBody>
      </p:sp>
      <p:pic>
        <p:nvPicPr>
          <p:cNvPr id="9218" name="Picture 2" descr="目からうろこのイラスト（男性）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864" y="3429000"/>
            <a:ext cx="2448272" cy="2523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4175801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A = input()</a:t>
            </a:r>
          </a:p>
          <a:p>
            <a:pPr marL="0" indent="0">
              <a:buNone/>
            </a:pPr>
            <a:r>
              <a:rPr lang="en-US" altLang="zh-TW" sz="4000" dirty="0"/>
              <a:t>B = input()</a:t>
            </a:r>
          </a:p>
          <a:p>
            <a:pPr marL="0" indent="0">
              <a:buNone/>
            </a:pPr>
            <a:r>
              <a:rPr lang="en-US" altLang="zh-TW" sz="4000" dirty="0"/>
              <a:t>print(A/B)</a:t>
            </a:r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3501008"/>
            <a:ext cx="8791869" cy="1656184"/>
          </a:xfrm>
          <a:prstGeom prst="rect">
            <a:avLst/>
          </a:prstGeom>
        </p:spPr>
      </p:pic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9968277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A = </a:t>
            </a:r>
            <a:r>
              <a:rPr lang="en-US" altLang="zh-TW" sz="4000" dirty="0" err="1"/>
              <a:t>int</a:t>
            </a:r>
            <a:r>
              <a:rPr lang="en-US" altLang="zh-TW" sz="4000" dirty="0"/>
              <a:t>(input())</a:t>
            </a:r>
          </a:p>
          <a:p>
            <a:pPr marL="0" indent="0">
              <a:buNone/>
            </a:pPr>
            <a:r>
              <a:rPr lang="en-US" altLang="zh-TW" sz="4000" dirty="0" err="1"/>
              <a:t>A.append</a:t>
            </a:r>
            <a:r>
              <a:rPr lang="en-US" altLang="zh-TW" sz="4000" dirty="0"/>
              <a:t>(123)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41" y="3257787"/>
            <a:ext cx="8432361" cy="1506567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1141222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A = [1,2,3,4]</a:t>
            </a:r>
          </a:p>
          <a:p>
            <a:pPr marL="0" indent="0">
              <a:buNone/>
            </a:pPr>
            <a:r>
              <a:rPr lang="en-US" altLang="zh-TW" sz="4000" dirty="0"/>
              <a:t>print(A[5])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7" y="2924944"/>
            <a:ext cx="8712414" cy="1512168"/>
          </a:xfrm>
          <a:prstGeom prst="rect">
            <a:avLst/>
          </a:prstGeom>
        </p:spPr>
      </p:pic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3886824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A = 10</a:t>
            </a:r>
          </a:p>
          <a:p>
            <a:pPr marL="0" indent="0">
              <a:buNone/>
            </a:pPr>
            <a:r>
              <a:rPr lang="en-US" altLang="zh-TW" sz="4000" dirty="0"/>
              <a:t>B = 0</a:t>
            </a:r>
          </a:p>
          <a:p>
            <a:pPr marL="0" indent="0">
              <a:buNone/>
            </a:pPr>
            <a:r>
              <a:rPr lang="en-US" altLang="zh-TW" sz="4000" dirty="0"/>
              <a:t>print(A/B)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17" y="3501008"/>
            <a:ext cx="8392074" cy="1656184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45341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Python </a:t>
            </a:r>
            <a:r>
              <a:rPr lang="zh-TW" altLang="en-US" dirty="0"/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功能</a:t>
            </a:r>
            <a:endParaRPr lang="en-US" altLang="zh-TW" dirty="0"/>
          </a:p>
          <a:p>
            <a:pPr lvl="1"/>
            <a:r>
              <a:rPr lang="zh-TW" altLang="en-US" dirty="0"/>
              <a:t> 資料分析</a:t>
            </a:r>
            <a:r>
              <a:rPr lang="en-US" altLang="zh-TW" dirty="0"/>
              <a:t>(pandas)</a:t>
            </a:r>
          </a:p>
          <a:p>
            <a:pPr lvl="1"/>
            <a:r>
              <a:rPr lang="zh-TW" altLang="en-US" dirty="0"/>
              <a:t> 科學計算</a:t>
            </a:r>
            <a:r>
              <a:rPr lang="en-US" altLang="zh-TW" dirty="0"/>
              <a:t>(</a:t>
            </a:r>
            <a:r>
              <a:rPr lang="en-US" altLang="zh-TW" dirty="0" err="1"/>
              <a:t>numpy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 機器學習</a:t>
            </a:r>
            <a:r>
              <a:rPr lang="en-US" altLang="zh-TW" dirty="0"/>
              <a:t>(</a:t>
            </a:r>
            <a:r>
              <a:rPr lang="en-US" altLang="zh-TW" dirty="0" err="1"/>
              <a:t>keras</a:t>
            </a:r>
            <a:r>
              <a:rPr lang="en-US" altLang="zh-TW" dirty="0"/>
              <a:t> </a:t>
            </a:r>
            <a:r>
              <a:rPr lang="en-US" altLang="zh-TW" dirty="0" err="1"/>
              <a:t>tensorflow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 網頁設計</a:t>
            </a:r>
            <a:r>
              <a:rPr lang="en-US" altLang="zh-TW" dirty="0"/>
              <a:t>(Flask)</a:t>
            </a: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88254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 fontScale="90000"/>
          </a:bodyPr>
          <a:lstStyle/>
          <a:p>
            <a:r>
              <a:rPr lang="en-US" altLang="zh-TW" sz="5400"/>
              <a:t>Input/Output/Variable</a:t>
            </a:r>
            <a:br>
              <a:rPr lang="en-US" altLang="zh-TW" sz="5400"/>
            </a:br>
            <a:r>
              <a:rPr lang="en-US" altLang="zh-TW" sz="5400"/>
              <a:t> </a:t>
            </a:r>
            <a:br>
              <a:rPr lang="en-US" altLang="zh-TW" sz="5400"/>
            </a:br>
            <a:r>
              <a:rPr lang="en-US" altLang="zh-TW" sz="5400"/>
              <a:t>Basic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61902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Output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簡易使用</a:t>
            </a:r>
            <a:r>
              <a:rPr lang="en-US" altLang="zh-TW" b="1" dirty="0"/>
              <a:t>Print-1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933" y="1484672"/>
            <a:ext cx="4896533" cy="203863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6251" y="3718635"/>
            <a:ext cx="6175215" cy="2271416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77358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Output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簡易使用</a:t>
            </a:r>
            <a:r>
              <a:rPr lang="en-US" altLang="zh-TW" b="1" dirty="0"/>
              <a:t>Print-2</a:t>
            </a:r>
          </a:p>
          <a:p>
            <a:pPr marL="0" indent="0">
              <a:buNone/>
            </a:pPr>
            <a:endParaRPr lang="en-US" altLang="zh-TW" b="1" dirty="0"/>
          </a:p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1374771"/>
            <a:ext cx="4001058" cy="203863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8" y="3619571"/>
            <a:ext cx="5803362" cy="2387336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1976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Output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如何在一行，列出多筆資料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220" y="2655582"/>
            <a:ext cx="5734850" cy="77163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4210512"/>
            <a:ext cx="6810342" cy="1620114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4818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91258" y="1094992"/>
            <a:ext cx="32517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b="1" dirty="0" err="1"/>
              <a:t>Codeforces</a:t>
            </a:r>
            <a:r>
              <a:rPr lang="zh-TW" altLang="en-US" sz="3200" b="1" dirty="0"/>
              <a:t>介紹</a:t>
            </a:r>
            <a:endParaRPr lang="zh-TW" altLang="en-US" sz="3000" b="1" dirty="0">
              <a:latin typeface="+mj-ea"/>
              <a:ea typeface="+mj-ea"/>
            </a:endParaRPr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391258" y="1916832"/>
            <a:ext cx="8525576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/>
              <a:t>他是一個線上</a:t>
            </a:r>
            <a:r>
              <a:rPr lang="zh-TW" altLang="en-US" dirty="0">
                <a:solidFill>
                  <a:srgbClr val="FF0000"/>
                </a:solidFill>
              </a:rPr>
              <a:t>程式設計競賽平台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我們此次使用的是他的</a:t>
            </a:r>
            <a:r>
              <a:rPr lang="en-US" altLang="zh-TW" dirty="0"/>
              <a:t>Group</a:t>
            </a:r>
            <a:r>
              <a:rPr lang="zh-TW" altLang="en-US" dirty="0"/>
              <a:t>功能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它可以讓我自己辦競賽，以及提供</a:t>
            </a:r>
            <a:r>
              <a:rPr lang="en-US" altLang="zh-TW" dirty="0">
                <a:solidFill>
                  <a:srgbClr val="FF0000"/>
                </a:solidFill>
              </a:rPr>
              <a:t>OJ</a:t>
            </a:r>
            <a:r>
              <a:rPr lang="zh-TW" altLang="en-US" dirty="0"/>
              <a:t>環境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本次題目限制使用</a:t>
            </a:r>
            <a:r>
              <a:rPr lang="en-US" altLang="zh-TW" dirty="0">
                <a:solidFill>
                  <a:srgbClr val="FF0000"/>
                </a:solidFill>
              </a:rPr>
              <a:t>Python</a:t>
            </a:r>
          </a:p>
          <a:p>
            <a:pPr marL="0" indent="0">
              <a:buNone/>
            </a:pPr>
            <a:r>
              <a:rPr lang="zh-TW" altLang="en-US" dirty="0"/>
              <a:t>等課程結束就會開啟其他語言的上傳選項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dirty="0"/>
          </a:p>
        </p:txBody>
      </p:sp>
      <p:pic>
        <p:nvPicPr>
          <p:cNvPr id="1026" name="Picture 2" descr="https://1.bp.blogspot.com/-39LCjzW8pDA/XvcI4mEApbI/AAAAAAABZto/IOwANO0mePEoUeH6IeyOohg7gs7q2YPogCNcBGAsYHQ/s1600/megane_hikaru_ma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739" y="1306993"/>
            <a:ext cx="1578095" cy="188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26366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Output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879146"/>
            <a:ext cx="8669939" cy="511256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zh-TW" altLang="en-US" dirty="0"/>
              <a:t>列印出自己的學號</a:t>
            </a:r>
            <a:r>
              <a:rPr lang="en-US" altLang="zh-TW" dirty="0"/>
              <a:t>+7</a:t>
            </a:r>
          </a:p>
          <a:p>
            <a:pPr marL="0" indent="0">
              <a:buNone/>
            </a:pPr>
            <a:r>
              <a:rPr lang="zh-TW" altLang="en-US" dirty="0"/>
              <a:t>列印出自己的年紀*</a:t>
            </a:r>
            <a:r>
              <a:rPr lang="en-US" altLang="zh-TW" dirty="0"/>
              <a:t>3.14</a:t>
            </a:r>
          </a:p>
          <a:p>
            <a:pPr marL="0" indent="0">
              <a:buNone/>
            </a:pPr>
            <a:r>
              <a:rPr lang="zh-TW" altLang="en-US" dirty="0"/>
              <a:t>列印出自己的姓名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     </a:t>
            </a:r>
          </a:p>
          <a:p>
            <a:pPr marL="0" indent="0">
              <a:buNone/>
            </a:pPr>
            <a:r>
              <a:rPr lang="zh-TW" altLang="en-US" dirty="0"/>
              <a:t>我的學號</a:t>
            </a:r>
            <a:r>
              <a:rPr lang="en-US" altLang="zh-TW" dirty="0"/>
              <a:t>:1030012345</a:t>
            </a:r>
          </a:p>
          <a:p>
            <a:pPr marL="0" indent="0">
              <a:buNone/>
            </a:pPr>
            <a:r>
              <a:rPr lang="zh-TW" altLang="en-US" dirty="0"/>
              <a:t>年紀</a:t>
            </a:r>
            <a:r>
              <a:rPr lang="en-US" altLang="zh-TW" dirty="0"/>
              <a:t>:25</a:t>
            </a:r>
            <a:r>
              <a:rPr lang="zh-TW" altLang="en-US" dirty="0"/>
              <a:t>歲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姓名</a:t>
            </a:r>
            <a:r>
              <a:rPr lang="en-US" altLang="zh-TW" dirty="0"/>
              <a:t>:Chino </a:t>
            </a:r>
          </a:p>
          <a:p>
            <a:pPr marL="0" indent="0">
              <a:buNone/>
            </a:pPr>
            <a:r>
              <a:rPr lang="en-US" altLang="zh-TW" dirty="0"/>
              <a:t>Output:</a:t>
            </a:r>
          </a:p>
          <a:p>
            <a:pPr marL="0" indent="0">
              <a:buNone/>
            </a:pPr>
            <a:r>
              <a:rPr lang="en-US" altLang="zh-TW" dirty="0"/>
              <a:t>1030012352</a:t>
            </a:r>
          </a:p>
          <a:p>
            <a:pPr marL="0" indent="0">
              <a:buNone/>
            </a:pPr>
            <a:r>
              <a:rPr lang="en-US" altLang="zh-TW" dirty="0"/>
              <a:t>78.5</a:t>
            </a:r>
          </a:p>
          <a:p>
            <a:pPr marL="0" indent="0">
              <a:buNone/>
            </a:pPr>
            <a:r>
              <a:rPr lang="en-US" altLang="zh-TW" dirty="0"/>
              <a:t>Chino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30</a:t>
            </a:fld>
            <a:endParaRPr lang="zh-TW" altLang="en-US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150533" y="1268761"/>
            <a:ext cx="1397131" cy="5760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</a:t>
            </a:r>
            <a:endParaRPr lang="zh-TW" altLang="en-US" dirty="0"/>
          </a:p>
        </p:txBody>
      </p:sp>
      <p:pic>
        <p:nvPicPr>
          <p:cNvPr id="13314" name="Picture 2" descr="プログラミングをする人のイラスト（男性）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176" y="3652705"/>
            <a:ext cx="2945904" cy="268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0215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何謂</a:t>
            </a:r>
            <a:r>
              <a:rPr lang="zh-TW" altLang="en-US" dirty="0">
                <a:solidFill>
                  <a:srgbClr val="FF0000"/>
                </a:solidFill>
              </a:rPr>
              <a:t>變數</a:t>
            </a:r>
            <a:endParaRPr lang="en-US" altLang="zh-TW" dirty="0">
              <a:solidFill>
                <a:srgbClr val="FF0000"/>
              </a:solidFill>
            </a:endParaRPr>
          </a:p>
          <a:p>
            <a:pPr marL="1200150" lvl="1" indent="-742950">
              <a:buAutoNum type="arabicPeriod"/>
            </a:pPr>
            <a:r>
              <a:rPr lang="zh-TW" altLang="en-US" dirty="0"/>
              <a:t>讓程式利用名稱知道使用者要調用的對象</a:t>
            </a:r>
            <a:endParaRPr lang="en-US" altLang="zh-TW" dirty="0"/>
          </a:p>
          <a:p>
            <a:pPr marL="1200150" lvl="1" indent="-742950">
              <a:buAutoNum type="arabicPeriod"/>
            </a:pPr>
            <a:r>
              <a:rPr lang="zh-TW" altLang="en-US" dirty="0"/>
              <a:t>存儲數據</a:t>
            </a:r>
            <a:endParaRPr lang="en-US" altLang="zh-TW" dirty="0"/>
          </a:p>
          <a:p>
            <a:pPr marL="1200150" lvl="1" indent="-742950">
              <a:buAutoNum type="arabicPeriod"/>
            </a:pPr>
            <a:r>
              <a:rPr lang="zh-TW" altLang="en-US" dirty="0"/>
              <a:t>除</a:t>
            </a:r>
            <a:r>
              <a:rPr lang="zh-TW" altLang="en-US" dirty="0">
                <a:solidFill>
                  <a:srgbClr val="FF0000"/>
                </a:solidFill>
              </a:rPr>
              <a:t>關鍵字名稱</a:t>
            </a:r>
            <a:r>
              <a:rPr lang="zh-TW" altLang="en-US" dirty="0"/>
              <a:t>以外皆可成為變數名稱</a:t>
            </a:r>
            <a:endParaRPr lang="en-US" altLang="zh-TW" dirty="0"/>
          </a:p>
          <a:p>
            <a:pPr marL="1200150" lvl="1" indent="-742950">
              <a:buAutoNum type="arabicPeriod"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25244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基礎資料型別</a:t>
            </a:r>
            <a:endParaRPr lang="en-US" altLang="zh-TW" dirty="0"/>
          </a:p>
          <a:p>
            <a:pPr marL="1200150" lvl="1" indent="-742950">
              <a:buAutoNum type="arabicPeriod"/>
            </a:pPr>
            <a:r>
              <a:rPr lang="zh-TW" altLang="en-US" dirty="0"/>
              <a:t>整數</a:t>
            </a:r>
            <a:r>
              <a:rPr lang="en-US" altLang="zh-TW" dirty="0"/>
              <a:t>(</a:t>
            </a:r>
            <a:r>
              <a:rPr lang="en-US" altLang="zh-TW" dirty="0" err="1"/>
              <a:t>int</a:t>
            </a:r>
            <a:r>
              <a:rPr lang="en-US" altLang="zh-TW" dirty="0"/>
              <a:t>)</a:t>
            </a:r>
          </a:p>
          <a:p>
            <a:pPr marL="1200150" lvl="1" indent="-742950">
              <a:buAutoNum type="arabicPeriod"/>
            </a:pPr>
            <a:r>
              <a:rPr lang="zh-TW" altLang="en-US" dirty="0"/>
              <a:t>單倍精度浮點數</a:t>
            </a:r>
            <a:r>
              <a:rPr lang="en-US" altLang="zh-TW" dirty="0"/>
              <a:t>(float)</a:t>
            </a:r>
          </a:p>
          <a:p>
            <a:pPr marL="1200150" lvl="1" indent="-742950">
              <a:buAutoNum type="arabicPeriod"/>
            </a:pPr>
            <a:r>
              <a:rPr lang="zh-TW" altLang="en-US" dirty="0"/>
              <a:t>文字</a:t>
            </a:r>
            <a:r>
              <a:rPr lang="en-US" altLang="zh-TW" dirty="0"/>
              <a:t>(string)</a:t>
            </a:r>
          </a:p>
          <a:p>
            <a:pPr marL="1200150" lvl="1" indent="-742950">
              <a:buAutoNum type="arabicPeriod"/>
            </a:pPr>
            <a:r>
              <a:rPr lang="zh-TW" altLang="en-US" dirty="0"/>
              <a:t>布林</a:t>
            </a:r>
            <a:r>
              <a:rPr lang="en-US" altLang="zh-TW" dirty="0"/>
              <a:t>(</a:t>
            </a:r>
            <a:r>
              <a:rPr lang="en-US" altLang="zh-TW" dirty="0" err="1"/>
              <a:t>boolean</a:t>
            </a:r>
            <a:r>
              <a:rPr lang="en-US" altLang="zh-TW" dirty="0"/>
              <a:t>)</a:t>
            </a:r>
          </a:p>
          <a:p>
            <a:pPr marL="1200150" lvl="1" indent="-742950">
              <a:buAutoNum type="arabicPeriod"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32</a:t>
            </a:fld>
            <a:endParaRPr lang="zh-TW" altLang="en-US"/>
          </a:p>
        </p:txBody>
      </p:sp>
      <p:pic>
        <p:nvPicPr>
          <p:cNvPr id="12290" name="Picture 2" descr="コンピューターを使いこなす子供のイラスト（男の子）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1868" y="3863181"/>
            <a:ext cx="2376264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1051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Type:</a:t>
            </a:r>
            <a:r>
              <a:rPr lang="zh-TW" altLang="en-US" b="1" dirty="0"/>
              <a:t>判斷型態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880" y="1268760"/>
            <a:ext cx="5506218" cy="20291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234" y="3429000"/>
            <a:ext cx="6656864" cy="247854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72531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/>
              <a:t>如何基礎使用變數</a:t>
            </a:r>
            <a:endParaRPr lang="en-US" altLang="zh-TW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2212344"/>
            <a:ext cx="5363323" cy="263879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20772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列印出變數</a:t>
            </a:r>
            <a:endParaRPr lang="en-US" altLang="zh-TW" b="1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4374510"/>
            <a:ext cx="7301247" cy="166281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093" y="1043608"/>
            <a:ext cx="4355818" cy="281703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08803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確認變數資料型態</a:t>
            </a:r>
            <a:endParaRPr lang="en-US" altLang="zh-TW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362" y="1026163"/>
            <a:ext cx="3844160" cy="2977971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444" y="4212937"/>
            <a:ext cx="6493078" cy="2089565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97985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確認變數資料型態</a:t>
            </a:r>
            <a:endParaRPr lang="en-US" altLang="zh-TW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362" y="1026163"/>
            <a:ext cx="3844160" cy="2977971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444" y="4212937"/>
            <a:ext cx="6493078" cy="2089565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21886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2:</a:t>
            </a:r>
          </a:p>
          <a:p>
            <a:pPr marL="0" indent="0">
              <a:buNone/>
            </a:pPr>
            <a:r>
              <a:rPr lang="zh-TW" altLang="en-US" dirty="0"/>
              <a:t>隨機取三個名稱的變數</a:t>
            </a:r>
            <a:r>
              <a:rPr lang="en-US" altLang="zh-TW" dirty="0"/>
              <a:t>(1.1,True,HelloWorld)</a:t>
            </a:r>
            <a:br>
              <a:rPr lang="en-US" altLang="zh-TW" dirty="0"/>
            </a:b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Ex:</a:t>
            </a:r>
            <a:r>
              <a:rPr lang="zh-TW" altLang="en-US" dirty="0"/>
              <a:t> </a:t>
            </a:r>
            <a:r>
              <a:rPr lang="zh-TW" altLang="en-US" dirty="0">
                <a:solidFill>
                  <a:srgbClr val="FF0000"/>
                </a:solidFill>
              </a:rPr>
              <a:t>變數設定方法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隨便名稱</a:t>
            </a:r>
            <a:r>
              <a:rPr lang="en-US" altLang="zh-TW" dirty="0"/>
              <a:t> = 1.1</a:t>
            </a:r>
          </a:p>
          <a:p>
            <a:pPr marL="0" indent="0">
              <a:buNone/>
            </a:pPr>
            <a:r>
              <a:rPr lang="en-US" altLang="zh-TW" dirty="0"/>
              <a:t>Output:</a:t>
            </a:r>
          </a:p>
          <a:p>
            <a:pPr marL="0" indent="0">
              <a:buNone/>
            </a:pPr>
            <a:r>
              <a:rPr lang="en-US" altLang="zh-TW" dirty="0"/>
              <a:t>HelloWorld,True,1.1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38</a:t>
            </a:fld>
            <a:endParaRPr lang="zh-TW" altLang="en-US"/>
          </a:p>
        </p:txBody>
      </p:sp>
      <p:pic>
        <p:nvPicPr>
          <p:cNvPr id="11266" name="Picture 2" descr="https://3.bp.blogspot.com/-4Fh-DBhEIH4/WtRzHD7zvWI/AAAAAAABLj8/cGlsjR_pCZkc5x_TExyot1dXrOCC2zVEwCLcBGAs/s800/kakuseiki_woman_smil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000945"/>
            <a:ext cx="2355405" cy="2355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橢圓形圖說文字 4"/>
          <p:cNvSpPr/>
          <p:nvPr/>
        </p:nvSpPr>
        <p:spPr>
          <a:xfrm>
            <a:off x="6705600" y="3789954"/>
            <a:ext cx="1826840" cy="791174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嘗試看看</a:t>
            </a:r>
          </a:p>
        </p:txBody>
      </p:sp>
    </p:spTree>
    <p:extLst>
      <p:ext uri="{BB962C8B-B14F-4D97-AF65-F5344CB8AC3E}">
        <p14:creationId xmlns:p14="http://schemas.microsoft.com/office/powerpoint/2010/main" val="38964275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Input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268760"/>
            <a:ext cx="8229600" cy="4525963"/>
          </a:xfrm>
        </p:spPr>
        <p:txBody>
          <a:bodyPr/>
          <a:lstStyle/>
          <a:p>
            <a:r>
              <a:rPr lang="zh-TW" altLang="en-US" dirty="0"/>
              <a:t>何謂</a:t>
            </a:r>
            <a:r>
              <a:rPr lang="zh-TW" altLang="en-US" dirty="0">
                <a:solidFill>
                  <a:srgbClr val="FF0000"/>
                </a:solidFill>
              </a:rPr>
              <a:t>輸入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/>
              <a:t> 可以讓使用者自</a:t>
            </a:r>
            <a:r>
              <a:rPr lang="zh-TW" altLang="en-US" dirty="0">
                <a:solidFill>
                  <a:srgbClr val="FF0000"/>
                </a:solidFill>
              </a:rPr>
              <a:t>定義數值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/>
              <a:t> 以字串型別從鍵盤讀取資料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39</a:t>
            </a:fld>
            <a:endParaRPr lang="zh-TW" altLang="en-US"/>
          </a:p>
        </p:txBody>
      </p:sp>
      <p:pic>
        <p:nvPicPr>
          <p:cNvPr id="10242" name="Picture 2" descr="タイピングがうるさい人のイラスト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9464" y="3762024"/>
            <a:ext cx="2448272" cy="225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948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90976" y="969459"/>
            <a:ext cx="413542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dirty="0">
                <a:latin typeface="+mj-ea"/>
                <a:ea typeface="+mj-ea"/>
              </a:rPr>
              <a:t>How register account</a:t>
            </a:r>
            <a:endParaRPr lang="zh-TW" altLang="en-US" sz="3000" b="1" dirty="0">
              <a:latin typeface="+mj-ea"/>
              <a:ea typeface="+mj-ea"/>
            </a:endParaRPr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332069" y="1830387"/>
            <a:ext cx="8525576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/>
              <a:t>先進入</a:t>
            </a:r>
            <a:r>
              <a:rPr lang="en-US" altLang="zh-TW" dirty="0"/>
              <a:t>:https://codeforces.com</a:t>
            </a:r>
          </a:p>
          <a:p>
            <a:pPr marL="0" indent="0">
              <a:buNone/>
            </a:pPr>
            <a:r>
              <a:rPr lang="zh-TW" altLang="en-US" dirty="0"/>
              <a:t>點選右上角的</a:t>
            </a:r>
            <a:r>
              <a:rPr lang="en-US" altLang="zh-TW" dirty="0">
                <a:solidFill>
                  <a:srgbClr val="FF0000"/>
                </a:solidFill>
              </a:rPr>
              <a:t>Register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Handle=</a:t>
            </a:r>
            <a:r>
              <a:rPr lang="zh-TW" altLang="en-US" dirty="0"/>
              <a:t>暱稱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註</a:t>
            </a:r>
            <a:r>
              <a:rPr lang="en-US" altLang="zh-TW" dirty="0"/>
              <a:t>:</a:t>
            </a:r>
            <a:r>
              <a:rPr lang="zh-TW" altLang="en-US" dirty="0"/>
              <a:t>請去信箱認證才能開始使用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224" y="2348880"/>
            <a:ext cx="2299203" cy="93610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133" y="3282142"/>
            <a:ext cx="2745076" cy="2992642"/>
          </a:xfrm>
          <a:prstGeom prst="rect">
            <a:avLst/>
          </a:prstGeom>
        </p:spPr>
      </p:pic>
      <p:pic>
        <p:nvPicPr>
          <p:cNvPr id="2050" name="Picture 2" descr="親指を立てている人のイラスト（男性） | かわいいフリー素材集 いらすとや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450" y="855401"/>
            <a:ext cx="1583759" cy="1603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33831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Input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6111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如何基礎使用</a:t>
            </a:r>
            <a:r>
              <a:rPr lang="en-US" altLang="zh-TW" b="1" dirty="0"/>
              <a:t>Input</a:t>
            </a:r>
            <a:endParaRPr lang="zh-TW" altLang="en-US" b="1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720" y="2005190"/>
            <a:ext cx="5145101" cy="208823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4242002"/>
            <a:ext cx="6550562" cy="1921889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4432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Input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6111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常見的錯誤想法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767" y="1043608"/>
            <a:ext cx="4445913" cy="158417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789" y="2707778"/>
            <a:ext cx="4710891" cy="1577331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0115" y="4365104"/>
            <a:ext cx="5242565" cy="1604025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47447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Input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6111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轉型技巧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		</a:t>
            </a:r>
            <a:r>
              <a:rPr lang="zh-TW" altLang="en-US" dirty="0"/>
              <a:t>重點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1043608"/>
            <a:ext cx="3982006" cy="280074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405" y="3933056"/>
            <a:ext cx="5917200" cy="2364209"/>
          </a:xfrm>
          <a:prstGeom prst="rect">
            <a:avLst/>
          </a:prstGeom>
        </p:spPr>
      </p:pic>
      <p:sp>
        <p:nvSpPr>
          <p:cNvPr id="9" name="向右箭號 8"/>
          <p:cNvSpPr/>
          <p:nvPr/>
        </p:nvSpPr>
        <p:spPr>
          <a:xfrm rot="21142440">
            <a:off x="3953632" y="270892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8733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Input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3:</a:t>
            </a:r>
          </a:p>
          <a:p>
            <a:pPr marL="0" indent="0">
              <a:buNone/>
            </a:pPr>
            <a:r>
              <a:rPr lang="zh-TW" altLang="en-US" dirty="0"/>
              <a:t>輸入三個變數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分別給予他們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1.1</a:t>
            </a:r>
            <a:r>
              <a:rPr lang="zh-TW" altLang="en-US" dirty="0"/>
              <a:t> </a:t>
            </a:r>
            <a:r>
              <a:rPr lang="en-US" altLang="zh-TW" dirty="0"/>
              <a:t>True “Hello World”</a:t>
            </a: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然後幫我轉型後，分別使用</a:t>
            </a:r>
            <a:r>
              <a:rPr lang="en-US" altLang="zh-TW" dirty="0"/>
              <a:t>type</a:t>
            </a:r>
            <a:r>
              <a:rPr lang="zh-TW" altLang="en-US" dirty="0"/>
              <a:t>印出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Output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43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5304302"/>
            <a:ext cx="2384026" cy="119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6532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String Basic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544649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甚麼是字串，連續字元組成的文字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如何宣告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708920"/>
            <a:ext cx="5048955" cy="2619741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26781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錯誤打法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包起文字的符號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要</a:t>
            </a:r>
            <a:r>
              <a:rPr lang="zh-TW" altLang="en-US" dirty="0">
                <a:solidFill>
                  <a:srgbClr val="FF0000"/>
                </a:solidFill>
              </a:rPr>
              <a:t>相同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1988840"/>
            <a:ext cx="5214372" cy="2880320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09319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文字連接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312" y="1043608"/>
            <a:ext cx="4320480" cy="306925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4416424"/>
            <a:ext cx="6745464" cy="1678871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9287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len</a:t>
            </a:r>
            <a:r>
              <a:rPr lang="en-US" altLang="zh-TW" b="1" dirty="0"/>
              <a:t>()</a:t>
            </a:r>
          </a:p>
          <a:p>
            <a:pPr marL="0" indent="0">
              <a:buNone/>
            </a:pPr>
            <a:r>
              <a:rPr lang="zh-TW" altLang="en-US" dirty="0"/>
              <a:t>求文字長度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824" y="1196752"/>
            <a:ext cx="5662288" cy="223224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257" y="3937704"/>
            <a:ext cx="8497486" cy="1876687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61072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拿文字</a:t>
            </a:r>
            <a:r>
              <a:rPr lang="zh-TW" altLang="en-US" dirty="0">
                <a:solidFill>
                  <a:srgbClr val="FF0000"/>
                </a:solidFill>
              </a:rPr>
              <a:t>索引值</a:t>
            </a:r>
            <a:r>
              <a:rPr lang="zh-TW" altLang="en-US" dirty="0"/>
              <a:t>上的數值 </a:t>
            </a:r>
            <a:r>
              <a:rPr lang="en-US" altLang="zh-TW" dirty="0"/>
              <a:t>[</a:t>
            </a:r>
            <a:r>
              <a:rPr lang="zh-TW" altLang="en-US" dirty="0"/>
              <a:t>索引</a:t>
            </a:r>
            <a:r>
              <a:rPr lang="en-US" altLang="zh-TW" dirty="0"/>
              <a:t>]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9" y="1893028"/>
            <a:ext cx="8926171" cy="60015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564" y="2615597"/>
            <a:ext cx="6425886" cy="169102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5113" y="4506288"/>
            <a:ext cx="6284337" cy="144299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4890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66941" y="936226"/>
            <a:ext cx="381482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dirty="0">
                <a:latin typeface="+mj-ea"/>
                <a:ea typeface="+mj-ea"/>
              </a:rPr>
              <a:t>How to use Groups</a:t>
            </a:r>
            <a:r>
              <a:rPr lang="zh-TW" altLang="en-US" sz="3000" b="1" dirty="0">
                <a:latin typeface="+mj-ea"/>
                <a:ea typeface="+mj-ea"/>
              </a:rPr>
              <a:t> </a:t>
            </a:r>
          </a:p>
        </p:txBody>
      </p:sp>
      <p:sp>
        <p:nvSpPr>
          <p:cNvPr id="8" name="內容版面配置區 2"/>
          <p:cNvSpPr>
            <a:spLocks noGrp="1"/>
          </p:cNvSpPr>
          <p:nvPr>
            <p:ph idx="1"/>
          </p:nvPr>
        </p:nvSpPr>
        <p:spPr>
          <a:xfrm>
            <a:off x="332069" y="1830387"/>
            <a:ext cx="8525576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點選上面的</a:t>
            </a:r>
            <a:r>
              <a:rPr lang="en-US" altLang="zh-TW" dirty="0"/>
              <a:t>Groups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註</a:t>
            </a:r>
            <a:r>
              <a:rPr lang="en-US" altLang="zh-TW" dirty="0"/>
              <a:t>:</a:t>
            </a:r>
            <a:r>
              <a:rPr lang="zh-TW" altLang="en-US" dirty="0"/>
              <a:t>若點出來沒有</a:t>
            </a:r>
            <a:r>
              <a:rPr lang="en-US" altLang="zh-TW" dirty="0"/>
              <a:t>Groups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請去名稱底下接受邀請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若無法解決，請通知上課老師進行處理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1" y="1813259"/>
            <a:ext cx="4024479" cy="946936"/>
          </a:xfrm>
          <a:prstGeom prst="rect">
            <a:avLst/>
          </a:prstGeom>
        </p:spPr>
      </p:pic>
      <p:pic>
        <p:nvPicPr>
          <p:cNvPr id="3076" name="Picture 4" descr="手を挙げる女の子のイラスト | かわいいフリー素材集 いらすとや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2152" y="2787889"/>
            <a:ext cx="1835696" cy="226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537169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拿文字</a:t>
            </a:r>
            <a:r>
              <a:rPr lang="zh-TW" altLang="en-US" dirty="0">
                <a:solidFill>
                  <a:srgbClr val="FF0000"/>
                </a:solidFill>
              </a:rPr>
              <a:t>索引值</a:t>
            </a:r>
            <a:r>
              <a:rPr lang="zh-TW" altLang="en-US" dirty="0"/>
              <a:t>上的資料 </a:t>
            </a:r>
            <a:r>
              <a:rPr lang="en-US" altLang="zh-TW" dirty="0"/>
              <a:t>[</a:t>
            </a:r>
            <a:r>
              <a:rPr lang="zh-TW" altLang="en-US" dirty="0"/>
              <a:t>開始</a:t>
            </a:r>
            <a:r>
              <a:rPr lang="en-US" altLang="zh-TW" dirty="0"/>
              <a:t>:</a:t>
            </a:r>
            <a:r>
              <a:rPr lang="zh-TW" altLang="en-US" dirty="0"/>
              <a:t>結束</a:t>
            </a:r>
            <a:r>
              <a:rPr lang="en-US" altLang="zh-TW" dirty="0"/>
              <a:t>]</a:t>
            </a:r>
            <a:r>
              <a:rPr lang="zh-TW" altLang="en-US" dirty="0"/>
              <a:t>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b="1" dirty="0">
                <a:solidFill>
                  <a:srgbClr val="FF0000"/>
                </a:solidFill>
              </a:rPr>
              <a:t>結束不印</a:t>
            </a:r>
            <a:endParaRPr lang="en-US" altLang="zh-TW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9" y="1893028"/>
            <a:ext cx="8926171" cy="600159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3743" y="2707067"/>
            <a:ext cx="5433902" cy="1443866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6571" y="4619807"/>
            <a:ext cx="5858693" cy="128605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4100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拿文字索引值上的範圍資料間隔拿取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[</a:t>
            </a:r>
            <a:r>
              <a:rPr lang="zh-TW" altLang="en-US" dirty="0"/>
              <a:t>開始</a:t>
            </a:r>
            <a:r>
              <a:rPr lang="en-US" altLang="zh-TW" dirty="0"/>
              <a:t>:</a:t>
            </a:r>
            <a:r>
              <a:rPr lang="zh-TW" altLang="en-US" dirty="0"/>
              <a:t>結束</a:t>
            </a:r>
            <a:r>
              <a:rPr lang="en-US" altLang="zh-TW" dirty="0"/>
              <a:t>:</a:t>
            </a:r>
            <a:r>
              <a:rPr lang="zh-TW" altLang="en-US" dirty="0"/>
              <a:t>間隔</a:t>
            </a:r>
            <a:r>
              <a:rPr lang="en-US" altLang="zh-TW" dirty="0"/>
              <a:t>]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b="1" dirty="0">
                <a:solidFill>
                  <a:srgbClr val="FF0000"/>
                </a:solidFill>
              </a:rPr>
              <a:t>結束不印</a:t>
            </a:r>
            <a:endParaRPr lang="en-US" altLang="zh-TW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4" y="2642919"/>
            <a:ext cx="8926171" cy="600159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6987" y="3428999"/>
            <a:ext cx="5218999" cy="127110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9662" y="4869160"/>
            <a:ext cx="5906324" cy="1295581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569438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7287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字串常見方法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52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EA6B87F-C113-405D-9B1A-DDA386FF0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64" y="1858154"/>
            <a:ext cx="4337136" cy="416601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AD895B8-1EAC-4AC4-8107-050CF76C9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882702"/>
            <a:ext cx="4370358" cy="328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2547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8889209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capitalize() </a:t>
            </a:r>
          </a:p>
          <a:p>
            <a:pPr marL="0" indent="0">
              <a:buNone/>
            </a:pPr>
            <a:r>
              <a:rPr lang="zh-TW" altLang="en-US" dirty="0"/>
              <a:t>他會將</a:t>
            </a:r>
            <a:r>
              <a:rPr lang="zh-TW" altLang="en-US" dirty="0">
                <a:solidFill>
                  <a:srgbClr val="FF0000"/>
                </a:solidFill>
              </a:rPr>
              <a:t>字首大寫</a:t>
            </a:r>
            <a:r>
              <a:rPr lang="zh-TW" altLang="en-US" dirty="0"/>
              <a:t>，後面</a:t>
            </a:r>
            <a:r>
              <a:rPr lang="zh-TW" altLang="en-US" dirty="0">
                <a:solidFill>
                  <a:srgbClr val="FF0000"/>
                </a:solidFill>
              </a:rPr>
              <a:t>全部小寫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53</a:t>
            </a:fld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777" y="2615115"/>
            <a:ext cx="5295023" cy="144016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637" y="4149080"/>
            <a:ext cx="6793282" cy="211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5436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8889209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smtClean="0"/>
              <a:t>count() </a:t>
            </a:r>
            <a:endParaRPr lang="en-US" altLang="zh-TW" b="1" dirty="0"/>
          </a:p>
          <a:p>
            <a:pPr marL="0" indent="0">
              <a:buNone/>
            </a:pPr>
            <a:r>
              <a:rPr lang="zh-TW" altLang="en-US" dirty="0" smtClean="0"/>
              <a:t>計數某個出現的次數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54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301" y="2564904"/>
            <a:ext cx="5887971" cy="108012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744" y="4138234"/>
            <a:ext cx="6191528" cy="1811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74813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lower()</a:t>
            </a:r>
            <a:r>
              <a:rPr lang="en-US" altLang="zh-TW" dirty="0"/>
              <a:t>	</a:t>
            </a:r>
          </a:p>
          <a:p>
            <a:pPr marL="0" indent="0">
              <a:buNone/>
            </a:pPr>
            <a:r>
              <a:rPr lang="zh-TW" altLang="en-US" dirty="0"/>
              <a:t>將文字轉成全小寫</a:t>
            </a:r>
            <a:r>
              <a:rPr lang="en-US" altLang="zh-TW" dirty="0"/>
              <a:t>	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55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844" y="1844824"/>
            <a:ext cx="4426956" cy="1658679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569" y="4024873"/>
            <a:ext cx="5582429" cy="166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3746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upper()	</a:t>
            </a:r>
            <a:r>
              <a:rPr lang="en-US" altLang="zh-TW" dirty="0"/>
              <a:t>	</a:t>
            </a:r>
          </a:p>
          <a:p>
            <a:pPr marL="0" indent="0">
              <a:buNone/>
            </a:pPr>
            <a:r>
              <a:rPr lang="zh-TW" altLang="en-US" dirty="0"/>
              <a:t>全部都轉大寫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56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796" y="1556792"/>
            <a:ext cx="4815673" cy="165618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776" y="3867390"/>
            <a:ext cx="6401693" cy="194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0069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猜測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zh-TW" altLang="en-US" dirty="0"/>
              <a:t>以下</a:t>
            </a:r>
            <a:r>
              <a:rPr lang="en-US" altLang="zh-TW" dirty="0"/>
              <a:t>code</a:t>
            </a:r>
            <a:r>
              <a:rPr lang="zh-TW" altLang="en-US" dirty="0"/>
              <a:t>會有甚麼結果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667645"/>
            <a:ext cx="5568273" cy="3024336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57</a:t>
            </a:fld>
            <a:endParaRPr lang="zh-TW" altLang="en-US"/>
          </a:p>
        </p:txBody>
      </p:sp>
      <p:pic>
        <p:nvPicPr>
          <p:cNvPr id="1026" name="Picture 2" descr="頭にクエスチョンマークを浮かべた人のイラスト（女性） | かわいい ...">
            <a:extLst>
              <a:ext uri="{FF2B5EF4-FFF2-40B4-BE49-F238E27FC236}">
                <a16:creationId xmlns:a16="http://schemas.microsoft.com/office/drawing/2014/main" id="{FF18EE24-DC28-4637-9957-F9B24DF48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096" y="3140968"/>
            <a:ext cx="2279337" cy="2809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28917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isupper</a:t>
            </a:r>
            <a:r>
              <a:rPr lang="en-US" altLang="zh-TW" b="1" dirty="0"/>
              <a:t>()</a:t>
            </a:r>
            <a:r>
              <a:rPr lang="en-US" altLang="zh-TW" dirty="0"/>
              <a:t>	</a:t>
            </a:r>
          </a:p>
          <a:p>
            <a:pPr marL="0" indent="0">
              <a:buNone/>
            </a:pPr>
            <a:r>
              <a:rPr lang="zh-TW" altLang="en-US" dirty="0"/>
              <a:t>是否全大寫</a:t>
            </a:r>
            <a:r>
              <a:rPr lang="en-US" altLang="zh-TW" dirty="0"/>
              <a:t>	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025" y="2247364"/>
            <a:ext cx="6192688" cy="1556886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336" y="4162894"/>
            <a:ext cx="6461377" cy="144540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5230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islower</a:t>
            </a:r>
            <a:r>
              <a:rPr lang="en-US" altLang="zh-TW" b="1" dirty="0"/>
              <a:t>()</a:t>
            </a:r>
            <a:r>
              <a:rPr lang="en-US" altLang="zh-TW" dirty="0"/>
              <a:t>	</a:t>
            </a:r>
          </a:p>
          <a:p>
            <a:pPr marL="0" indent="0">
              <a:buNone/>
            </a:pPr>
            <a:r>
              <a:rPr lang="zh-TW" altLang="en-US" dirty="0"/>
              <a:t>是否全小寫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2158" y="1628800"/>
            <a:ext cx="4686954" cy="132416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011" y="3789040"/>
            <a:ext cx="6683928" cy="1495187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1632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87560" y="977103"/>
            <a:ext cx="5371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dirty="0">
                <a:latin typeface="+mj-ea"/>
                <a:ea typeface="+mj-ea"/>
              </a:rPr>
              <a:t>How to use Groups function</a:t>
            </a:r>
            <a:endParaRPr lang="zh-TW" altLang="en-US" sz="3000" b="1" dirty="0">
              <a:latin typeface="+mj-ea"/>
              <a:ea typeface="+mj-ea"/>
            </a:endParaRPr>
          </a:p>
        </p:txBody>
      </p:sp>
      <p:sp>
        <p:nvSpPr>
          <p:cNvPr id="8" name="內容版面配置區 2"/>
          <p:cNvSpPr>
            <a:spLocks noGrp="1"/>
          </p:cNvSpPr>
          <p:nvPr>
            <p:ph idx="1"/>
          </p:nvPr>
        </p:nvSpPr>
        <p:spPr>
          <a:xfrm>
            <a:off x="332069" y="1830387"/>
            <a:ext cx="8525576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Step 1:</a:t>
            </a:r>
            <a:r>
              <a:rPr lang="zh-TW" altLang="en-US" dirty="0"/>
              <a:t>進入</a:t>
            </a:r>
            <a:r>
              <a:rPr lang="en-US" altLang="zh-TW" dirty="0"/>
              <a:t>Groups</a:t>
            </a:r>
            <a:r>
              <a:rPr lang="zh-TW" altLang="en-US" dirty="0"/>
              <a:t>比賽</a:t>
            </a: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註</a:t>
            </a:r>
            <a:r>
              <a:rPr lang="en-US" altLang="zh-TW" dirty="0">
                <a:solidFill>
                  <a:srgbClr val="FF0000"/>
                </a:solidFill>
              </a:rPr>
              <a:t>:</a:t>
            </a:r>
            <a:r>
              <a:rPr lang="zh-TW" altLang="en-US" dirty="0">
                <a:solidFill>
                  <a:srgbClr val="FF0000"/>
                </a:solidFill>
              </a:rPr>
              <a:t>若沒法上傳程式碼，請參考下一頁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69" y="3937213"/>
            <a:ext cx="6688203" cy="241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7027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isdigit</a:t>
            </a:r>
            <a:r>
              <a:rPr lang="en-US" altLang="zh-TW" b="1" dirty="0"/>
              <a:t>()</a:t>
            </a:r>
            <a:r>
              <a:rPr lang="en-US" altLang="zh-TW" dirty="0"/>
              <a:t>	</a:t>
            </a:r>
          </a:p>
          <a:p>
            <a:pPr marL="0" indent="0">
              <a:buNone/>
            </a:pPr>
            <a:r>
              <a:rPr lang="zh-TW" altLang="en-US"/>
              <a:t>是否為數字</a:t>
            </a:r>
            <a:r>
              <a:rPr lang="en-US" altLang="zh-TW" dirty="0"/>
              <a:t>	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091" y="1040133"/>
            <a:ext cx="4810796" cy="262926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212" y="4077072"/>
            <a:ext cx="6932363" cy="208591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90172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find()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715" y="2970897"/>
            <a:ext cx="6895488" cy="151216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9" y="1893028"/>
            <a:ext cx="8926171" cy="60015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864" y="4784735"/>
            <a:ext cx="5386258" cy="1208916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236701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index()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293" y="2793841"/>
            <a:ext cx="6220693" cy="132416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4653136"/>
            <a:ext cx="7012781" cy="157398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14" y="1772816"/>
            <a:ext cx="8926171" cy="600159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42814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find() VS</a:t>
            </a:r>
            <a:r>
              <a:rPr lang="zh-TW" altLang="en-US" b="1" dirty="0"/>
              <a:t> </a:t>
            </a:r>
            <a:r>
              <a:rPr lang="en-US" altLang="zh-TW" b="1" dirty="0"/>
              <a:t>index()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4" y="1916832"/>
            <a:ext cx="8926171" cy="600159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20" y="2896859"/>
            <a:ext cx="4121256" cy="106428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2" y="2896859"/>
            <a:ext cx="4443756" cy="1096927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8655" y="4484809"/>
            <a:ext cx="4535093" cy="1397106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56" y="4488219"/>
            <a:ext cx="4129444" cy="91866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881202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4</a:t>
            </a:r>
            <a:endParaRPr lang="en-US" altLang="zh-TW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輸入一個</a:t>
            </a:r>
            <a:r>
              <a:rPr lang="zh-TW" altLang="en-US" dirty="0" smtClean="0"/>
              <a:t>字串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A =“hello </a:t>
            </a:r>
            <a:r>
              <a:rPr lang="en-US" altLang="zh-TW" dirty="0"/>
              <a:t>chino How are </a:t>
            </a:r>
            <a:r>
              <a:rPr lang="en-US" altLang="zh-TW" dirty="0" smtClean="0"/>
              <a:t>you”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分別</a:t>
            </a:r>
            <a:r>
              <a:rPr lang="zh-TW" altLang="en-US" dirty="0" smtClean="0"/>
              <a:t>輸出</a:t>
            </a:r>
            <a:endParaRPr lang="en-US" altLang="zh-TW" dirty="0" smtClean="0"/>
          </a:p>
          <a:p>
            <a:pPr marL="742950" indent="-742950">
              <a:buAutoNum type="arabicPeriod"/>
            </a:pPr>
            <a:r>
              <a:rPr lang="zh-TW" altLang="en-US" dirty="0" smtClean="0"/>
              <a:t>全部大寫</a:t>
            </a:r>
            <a:endParaRPr lang="en-US" altLang="zh-TW" dirty="0" smtClean="0"/>
          </a:p>
          <a:p>
            <a:pPr marL="742950" indent="-742950">
              <a:buAutoNum type="arabicPeriod"/>
            </a:pPr>
            <a:r>
              <a:rPr lang="zh-TW" altLang="en-US" dirty="0" smtClean="0"/>
              <a:t>全部小寫</a:t>
            </a:r>
            <a:endParaRPr lang="en-US" altLang="zh-TW" dirty="0" smtClean="0"/>
          </a:p>
          <a:p>
            <a:pPr marL="742950" indent="-742950">
              <a:buAutoNum type="arabicPeriod"/>
            </a:pPr>
            <a:r>
              <a:rPr lang="zh-TW" altLang="en-US" dirty="0" smtClean="0"/>
              <a:t>字首大寫</a:t>
            </a:r>
            <a:endParaRPr lang="en-US" altLang="zh-TW" dirty="0" smtClean="0"/>
          </a:p>
          <a:p>
            <a:pPr marL="742950" indent="-742950">
              <a:buAutoNum type="arabicPeriod"/>
            </a:pPr>
            <a:r>
              <a:rPr lang="zh-TW" altLang="en-US" dirty="0" smtClean="0"/>
              <a:t>以及</a:t>
            </a:r>
            <a:r>
              <a:rPr lang="zh-TW" altLang="en-US" dirty="0"/>
              <a:t>幫我找尋</a:t>
            </a:r>
            <a:r>
              <a:rPr lang="en-US" altLang="zh-TW" dirty="0"/>
              <a:t>chino</a:t>
            </a:r>
            <a:r>
              <a:rPr lang="zh-TW" altLang="en-US" dirty="0"/>
              <a:t>以及</a:t>
            </a:r>
            <a:r>
              <a:rPr lang="en-US" altLang="zh-TW" dirty="0" err="1"/>
              <a:t>gary</a:t>
            </a:r>
            <a:r>
              <a:rPr lang="zh-TW" altLang="en-US" dirty="0"/>
              <a:t>在字串的位置，若不存在請幫我印出</a:t>
            </a:r>
            <a:r>
              <a:rPr lang="en-US" altLang="zh-TW" dirty="0">
                <a:solidFill>
                  <a:srgbClr val="FF0000"/>
                </a:solidFill>
              </a:rPr>
              <a:t>-1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29467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Basic Operator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30635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算術運算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1484784"/>
            <a:ext cx="6504405" cy="454563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40538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 smtClean="0"/>
              <a:t>特別提醒</a:t>
            </a:r>
            <a:endParaRPr lang="en-US" altLang="zh-TW" b="1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 smtClean="0"/>
              <a:t>大部分</a:t>
            </a:r>
            <a:r>
              <a:rPr lang="zh-TW" altLang="en-US" dirty="0" smtClean="0">
                <a:solidFill>
                  <a:srgbClr val="FF0000"/>
                </a:solidFill>
              </a:rPr>
              <a:t>強型別語言 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 smtClean="0"/>
              <a:t>Ex(</a:t>
            </a:r>
            <a:r>
              <a:rPr lang="en-US" altLang="zh-TW" dirty="0" err="1" smtClean="0"/>
              <a:t>c++</a:t>
            </a:r>
            <a:r>
              <a:rPr lang="en-US" altLang="zh-TW" dirty="0" smtClean="0"/>
              <a:t>):</a:t>
            </a:r>
          </a:p>
          <a:p>
            <a:pPr marL="0" indent="0">
              <a:buNone/>
            </a:pPr>
            <a:r>
              <a:rPr lang="en-US" altLang="zh-TW" dirty="0" err="1" smtClean="0"/>
              <a:t>Int</a:t>
            </a:r>
            <a:r>
              <a:rPr lang="en-US" altLang="zh-TW" dirty="0" smtClean="0"/>
              <a:t> a=10;int b=11</a:t>
            </a:r>
          </a:p>
          <a:p>
            <a:pPr marL="0" indent="0">
              <a:buNone/>
            </a:pPr>
            <a:r>
              <a:rPr lang="en-US" altLang="zh-TW" dirty="0" err="1" smtClean="0"/>
              <a:t>Printf</a:t>
            </a:r>
            <a:r>
              <a:rPr lang="en-US" altLang="zh-TW" dirty="0" smtClean="0"/>
              <a:t>(“%</a:t>
            </a:r>
            <a:r>
              <a:rPr lang="en-US" altLang="zh-TW" dirty="0" err="1" smtClean="0"/>
              <a:t>d”,a</a:t>
            </a:r>
            <a:r>
              <a:rPr lang="en-US" altLang="zh-TW" dirty="0" smtClean="0"/>
              <a:t>/b)//</a:t>
            </a:r>
            <a:r>
              <a:rPr lang="zh-TW" altLang="en-US" dirty="0" smtClean="0">
                <a:solidFill>
                  <a:srgbClr val="FF0000"/>
                </a:solidFill>
              </a:rPr>
              <a:t>這個答案是</a:t>
            </a:r>
            <a:r>
              <a:rPr lang="en-US" altLang="zh-TW" dirty="0" smtClean="0">
                <a:solidFill>
                  <a:srgbClr val="FF0000"/>
                </a:solidFill>
              </a:rPr>
              <a:t>0</a:t>
            </a:r>
            <a:r>
              <a:rPr lang="en-US" altLang="zh-TW" dirty="0"/>
              <a:t>			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705559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5:</a:t>
            </a:r>
          </a:p>
          <a:p>
            <a:pPr marL="0" indent="0">
              <a:buNone/>
            </a:pPr>
            <a:r>
              <a:rPr lang="zh-TW" altLang="en-US" dirty="0"/>
              <a:t>輸入三個變數 </a:t>
            </a:r>
            <a:r>
              <a:rPr lang="en-US" altLang="zh-TW" dirty="0"/>
              <a:t>a ,b ,c </a:t>
            </a:r>
            <a:r>
              <a:rPr lang="zh-TW" altLang="en-US" dirty="0"/>
              <a:t>代表</a:t>
            </a:r>
            <a:r>
              <a:rPr lang="en-US" altLang="zh-TW" dirty="0"/>
              <a:t>:ax^2+bx+c=0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請輸出兩個公式解</a:t>
            </a: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36" y="2636912"/>
            <a:ext cx="4134427" cy="108600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2621997"/>
            <a:ext cx="3806770" cy="195738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67" y="4692319"/>
            <a:ext cx="4418967" cy="98946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915666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19687" y="126876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6:</a:t>
            </a:r>
          </a:p>
          <a:p>
            <a:pPr marL="0" indent="0">
              <a:buNone/>
            </a:pPr>
            <a:r>
              <a:rPr lang="zh-TW" altLang="en-US" dirty="0"/>
              <a:t>小明去買菜，媽媽給他</a:t>
            </a:r>
            <a:r>
              <a:rPr lang="en-US" altLang="zh-TW" dirty="0">
                <a:solidFill>
                  <a:srgbClr val="FF0000"/>
                </a:solidFill>
              </a:rPr>
              <a:t>x</a:t>
            </a:r>
            <a:r>
              <a:rPr lang="zh-TW" altLang="en-US" dirty="0">
                <a:solidFill>
                  <a:srgbClr val="FF0000"/>
                </a:solidFill>
              </a:rPr>
              <a:t>元</a:t>
            </a:r>
            <a:r>
              <a:rPr lang="zh-TW" altLang="en-US" dirty="0"/>
              <a:t>，並告訴她能買多少就買多少，菜販跟小明說一斤</a:t>
            </a:r>
            <a:r>
              <a:rPr lang="en-US" altLang="zh-TW" dirty="0">
                <a:solidFill>
                  <a:srgbClr val="FF0000"/>
                </a:solidFill>
              </a:rPr>
              <a:t>y</a:t>
            </a:r>
            <a:r>
              <a:rPr lang="zh-TW" altLang="en-US" dirty="0">
                <a:solidFill>
                  <a:srgbClr val="FF0000"/>
                </a:solidFill>
              </a:rPr>
              <a:t>元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b="1" dirty="0" smtClean="0"/>
              <a:t>註</a:t>
            </a:r>
            <a:r>
              <a:rPr lang="en-US" altLang="zh-TW" b="1" dirty="0" smtClean="0"/>
              <a:t>:</a:t>
            </a:r>
            <a:r>
              <a:rPr lang="zh-TW" altLang="en-US" b="1" dirty="0" smtClean="0"/>
              <a:t>不能買半斤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 smtClean="0"/>
              <a:t>請問</a:t>
            </a:r>
            <a:r>
              <a:rPr lang="zh-TW" altLang="en-US" dirty="0"/>
              <a:t>小明</a:t>
            </a:r>
            <a:r>
              <a:rPr lang="zh-TW" altLang="en-US" dirty="0" smtClean="0"/>
              <a:t>最後</a:t>
            </a:r>
            <a:r>
              <a:rPr lang="zh-TW" altLang="en-US" dirty="0"/>
              <a:t>買了幾斤，剩多少錢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683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600757" y="970113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latin typeface="+mj-ea"/>
                <a:ea typeface="+mj-ea"/>
              </a:rPr>
              <a:t>如何加入比賽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3009749"/>
            <a:ext cx="5544616" cy="3346601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600757" y="1759098"/>
            <a:ext cx="58812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點選比賽最後面應該會有</a:t>
            </a:r>
            <a:r>
              <a:rPr lang="en-US" altLang="zh-TW" sz="3000" dirty="0">
                <a:latin typeface="+mj-ea"/>
                <a:ea typeface="+mj-ea"/>
              </a:rPr>
              <a:t>Register</a:t>
            </a:r>
          </a:p>
          <a:p>
            <a:r>
              <a:rPr lang="zh-TW" altLang="en-US" sz="3000" dirty="0">
                <a:latin typeface="+mj-ea"/>
                <a:ea typeface="+mj-ea"/>
              </a:rPr>
              <a:t>就會出現類似畫面</a:t>
            </a:r>
          </a:p>
        </p:txBody>
      </p:sp>
    </p:spTree>
    <p:extLst>
      <p:ext uri="{BB962C8B-B14F-4D97-AF65-F5344CB8AC3E}">
        <p14:creationId xmlns:p14="http://schemas.microsoft.com/office/powerpoint/2010/main" val="18441923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 賦值運算</a:t>
            </a:r>
            <a:r>
              <a:rPr lang="en-US" altLang="zh-TW" dirty="0"/>
              <a:t>			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1484784"/>
            <a:ext cx="6154009" cy="484890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291139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比較運算</a:t>
            </a:r>
            <a:r>
              <a:rPr lang="en-US" altLang="zh-TW" dirty="0"/>
              <a:t>	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1462291"/>
            <a:ext cx="6649378" cy="4229690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291788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比較運算</a:t>
            </a:r>
            <a:r>
              <a:rPr lang="en-US" altLang="zh-TW" dirty="0"/>
              <a:t>			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36" y="1043608"/>
            <a:ext cx="4048690" cy="2000529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3573016"/>
            <a:ext cx="6029597" cy="140866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051123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猜測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5" y="2060848"/>
            <a:ext cx="6137019" cy="316835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739034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8673185" cy="45259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zh-TW" altLang="en-US" b="1" dirty="0" smtClean="0"/>
              <a:t>答案</a:t>
            </a:r>
            <a:endParaRPr lang="en-US" altLang="zh-TW" b="1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 smtClean="0"/>
              <a:t>為何呢</a:t>
            </a:r>
            <a:r>
              <a:rPr lang="en-US" altLang="zh-TW" dirty="0" smtClean="0"/>
              <a:t>?</a:t>
            </a:r>
          </a:p>
          <a:p>
            <a:pPr marL="0" indent="0">
              <a:buNone/>
            </a:pPr>
            <a:r>
              <a:rPr lang="zh-TW" altLang="en-US" dirty="0"/>
              <a:t>程式語言會往更大的範圍進行</a:t>
            </a:r>
            <a:r>
              <a:rPr lang="zh-TW" altLang="en-US" dirty="0" smtClean="0"/>
              <a:t>擴充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If: long(64 bit) + </a:t>
            </a:r>
            <a:r>
              <a:rPr lang="en-US" altLang="zh-TW" dirty="0" err="1" smtClean="0"/>
              <a:t>int</a:t>
            </a:r>
            <a:r>
              <a:rPr lang="en-US" altLang="zh-TW" dirty="0" smtClean="0"/>
              <a:t>(32bit) = </a:t>
            </a:r>
            <a:r>
              <a:rPr lang="zh-TW" altLang="en-US" dirty="0" smtClean="0">
                <a:solidFill>
                  <a:srgbClr val="FF0000"/>
                </a:solidFill>
              </a:rPr>
              <a:t>他會將</a:t>
            </a:r>
            <a:r>
              <a:rPr lang="en-US" altLang="zh-TW" dirty="0" smtClean="0">
                <a:solidFill>
                  <a:srgbClr val="FF0000"/>
                </a:solidFill>
              </a:rPr>
              <a:t>32bit</a:t>
            </a:r>
            <a:r>
              <a:rPr lang="zh-TW" altLang="en-US" dirty="0" smtClean="0">
                <a:solidFill>
                  <a:srgbClr val="FF0000"/>
                </a:solidFill>
              </a:rPr>
              <a:t>轉成</a:t>
            </a:r>
            <a:r>
              <a:rPr lang="en-US" altLang="zh-TW" dirty="0" smtClean="0">
                <a:solidFill>
                  <a:srgbClr val="FF0000"/>
                </a:solidFill>
              </a:rPr>
              <a:t>long</a:t>
            </a:r>
            <a:r>
              <a:rPr lang="zh-TW" altLang="en-US" dirty="0" smtClean="0">
                <a:solidFill>
                  <a:srgbClr val="FF0000"/>
                </a:solidFill>
              </a:rPr>
              <a:t>在運算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844824"/>
            <a:ext cx="6084168" cy="133878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218997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哪個會是對的</a:t>
            </a:r>
            <a:r>
              <a:rPr lang="en-US" altLang="zh-TW" b="1" dirty="0"/>
              <a:t>?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1043608"/>
            <a:ext cx="4391638" cy="226726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904" y="3737651"/>
            <a:ext cx="3877216" cy="207674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774670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大於小於應用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4652" y="980728"/>
            <a:ext cx="3200281" cy="3177034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839" y="4280172"/>
            <a:ext cx="5173078" cy="217269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515436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7: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求代碼執行結果</a:t>
            </a: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312" y="1799997"/>
            <a:ext cx="4258269" cy="3258005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118600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字串比較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848" y="1173333"/>
            <a:ext cx="5541087" cy="239968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643" y="3734911"/>
            <a:ext cx="5553292" cy="207948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539027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字母序</a:t>
            </a:r>
            <a:r>
              <a:rPr lang="en-US" altLang="zh-TW" dirty="0"/>
              <a:t>(ASCII)</a:t>
            </a: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每個字母都可以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代表一個數字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583" y="1484784"/>
            <a:ext cx="5627686" cy="453341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5438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10758" y="1056784"/>
            <a:ext cx="86485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然後會進入這個畫面再次進入當日題目，</a:t>
            </a:r>
            <a:r>
              <a:rPr lang="zh-TW" altLang="en-US" sz="3000" dirty="0">
                <a:latin typeface="+mj-ea"/>
              </a:rPr>
              <a:t>我們拿測</a:t>
            </a:r>
            <a:r>
              <a:rPr lang="en-US" altLang="zh-TW" sz="3000" dirty="0">
                <a:latin typeface="+mj-ea"/>
              </a:rPr>
              <a:t/>
            </a:r>
            <a:br>
              <a:rPr lang="en-US" altLang="zh-TW" sz="3000" dirty="0">
                <a:latin typeface="+mj-ea"/>
              </a:rPr>
            </a:br>
            <a:r>
              <a:rPr lang="zh-TW" altLang="en-US" sz="3000" dirty="0">
                <a:latin typeface="+mj-ea"/>
              </a:rPr>
              <a:t>試題目來當作上傳平台練習，點選</a:t>
            </a:r>
            <a:r>
              <a:rPr lang="en-US" altLang="zh-TW" sz="3000" dirty="0">
                <a:latin typeface="+mj-ea"/>
              </a:rPr>
              <a:t>A</a:t>
            </a:r>
            <a:endParaRPr lang="zh-TW" altLang="en-US" sz="3000" dirty="0">
              <a:latin typeface="+mj-ea"/>
            </a:endParaRPr>
          </a:p>
          <a:p>
            <a:endParaRPr lang="zh-TW" altLang="en-US" sz="3000" dirty="0">
              <a:latin typeface="+mj-ea"/>
              <a:ea typeface="+mj-ea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84" y="2276872"/>
            <a:ext cx="8604795" cy="323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4793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猜測下列代碼結果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420888"/>
            <a:ext cx="7563066" cy="259228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834818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8:</a:t>
            </a:r>
          </a:p>
          <a:p>
            <a:pPr marL="0" indent="0">
              <a:buNone/>
            </a:pPr>
            <a:r>
              <a:rPr lang="zh-TW" altLang="en-US" dirty="0"/>
              <a:t>求以下代碼結果</a:t>
            </a:r>
            <a:r>
              <a:rPr lang="en-US" altLang="zh-TW" dirty="0"/>
              <a:t>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474" y="1814765"/>
            <a:ext cx="4572638" cy="3877216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011416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Format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819219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甚麼是</a:t>
            </a:r>
            <a:r>
              <a:rPr lang="zh-TW" altLang="en-US" dirty="0">
                <a:solidFill>
                  <a:srgbClr val="FF0000"/>
                </a:solidFill>
              </a:rPr>
              <a:t>格式化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他是一個字串下的方法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我們若像前面都沒有格式化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導致別人不看</a:t>
            </a:r>
            <a:r>
              <a:rPr lang="en-US" altLang="zh-TW" dirty="0"/>
              <a:t>code</a:t>
            </a:r>
            <a:r>
              <a:rPr lang="zh-TW" altLang="en-US" dirty="0"/>
              <a:t>很難理解我們想表達甚麼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02768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基本打法</a:t>
            </a:r>
            <a:r>
              <a:rPr lang="en-US" altLang="zh-TW" b="1" dirty="0"/>
              <a:t>1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542" y="2276872"/>
            <a:ext cx="6569601" cy="102869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231" y="3544458"/>
            <a:ext cx="6192114" cy="1476581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36433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基本打法</a:t>
            </a:r>
            <a:r>
              <a:rPr lang="en-US" altLang="zh-TW" b="1" dirty="0"/>
              <a:t>2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475" y="2060848"/>
            <a:ext cx="7306695" cy="103837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808" y="3861048"/>
            <a:ext cx="5858693" cy="123842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3551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基本打法</a:t>
            </a:r>
            <a:r>
              <a:rPr lang="en-US" altLang="zh-TW" b="1" dirty="0"/>
              <a:t>3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1412776"/>
            <a:ext cx="4608512" cy="215305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536" y="4221088"/>
            <a:ext cx="6115904" cy="1352739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404614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特殊要求</a:t>
            </a:r>
            <a:r>
              <a:rPr lang="en-US" altLang="zh-TW" b="1" dirty="0"/>
              <a:t>:</a:t>
            </a:r>
            <a:r>
              <a:rPr lang="zh-TW" altLang="en-US" b="1" dirty="0"/>
              <a:t>小數經度控制</a:t>
            </a:r>
            <a:endParaRPr lang="en-US" altLang="zh-TW" b="1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87</a:t>
            </a:fld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876758"/>
            <a:ext cx="4933528" cy="486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0005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小數</a:t>
            </a:r>
            <a:r>
              <a:rPr lang="zh-TW" altLang="en-US" b="1" dirty="0" smtClean="0"/>
              <a:t>技巧</a:t>
            </a:r>
            <a:r>
              <a:rPr lang="zh-TW" altLang="en-US" b="1" dirty="0">
                <a:sym typeface="Wingdings" panose="05000000000000000000" pitchFamily="2" charset="2"/>
              </a:rPr>
              <a:t> </a:t>
            </a:r>
            <a:r>
              <a:rPr lang="en-US" altLang="zh-TW" b="1" dirty="0" smtClean="0">
                <a:sym typeface="Wingdings" panose="05000000000000000000" pitchFamily="2" charset="2"/>
              </a:rPr>
              <a:t>(APCS</a:t>
            </a:r>
            <a:r>
              <a:rPr lang="zh-TW" altLang="en-US" b="1" dirty="0" smtClean="0">
                <a:sym typeface="Wingdings" panose="05000000000000000000" pitchFamily="2" charset="2"/>
              </a:rPr>
              <a:t>考試不會出現</a:t>
            </a:r>
            <a:r>
              <a:rPr lang="en-US" altLang="zh-TW" b="1" dirty="0" smtClean="0">
                <a:sym typeface="Wingdings" panose="05000000000000000000" pitchFamily="2" charset="2"/>
              </a:rPr>
              <a:t>)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由於</a:t>
            </a:r>
            <a:r>
              <a:rPr lang="zh-TW" altLang="en-US" dirty="0"/>
              <a:t>計算機再小數上有誤差，在小規模乘除並不會體現出來，但在連續乘法或小數乘法會造成答案錯誤，所以這邊提倡 </a:t>
            </a:r>
            <a:r>
              <a:rPr lang="zh-TW" altLang="en-US" b="1" dirty="0">
                <a:solidFill>
                  <a:srgbClr val="FF0000"/>
                </a:solidFill>
              </a:rPr>
              <a:t>先做乘法後做除法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193092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9:</a:t>
            </a:r>
          </a:p>
          <a:p>
            <a:pPr marL="0" indent="0">
              <a:buNone/>
            </a:pPr>
            <a:r>
              <a:rPr lang="zh-TW" altLang="en-US" dirty="0"/>
              <a:t>請輸入你的身高體重，求除</a:t>
            </a:r>
            <a:r>
              <a:rPr lang="en-US" altLang="zh-TW" dirty="0"/>
              <a:t>BMI</a:t>
            </a:r>
          </a:p>
          <a:p>
            <a:pPr marL="0" indent="0">
              <a:buNone/>
            </a:pPr>
            <a:r>
              <a:rPr lang="en-US" altLang="zh-TW" dirty="0"/>
              <a:t>BMI:</a:t>
            </a:r>
            <a:r>
              <a:rPr lang="zh-TW" altLang="en-US" dirty="0"/>
              <a:t>計算公式是以體重 </a:t>
            </a:r>
            <a:r>
              <a:rPr lang="en-US" altLang="zh-TW" dirty="0"/>
              <a:t>(</a:t>
            </a:r>
            <a:r>
              <a:rPr lang="zh-TW" altLang="en-US" dirty="0"/>
              <a:t>公斤</a:t>
            </a:r>
            <a:r>
              <a:rPr lang="en-US" altLang="zh-TW" dirty="0"/>
              <a:t>) </a:t>
            </a:r>
            <a:r>
              <a:rPr lang="zh-TW" altLang="en-US" dirty="0"/>
              <a:t>除以身高 </a:t>
            </a:r>
            <a:r>
              <a:rPr lang="en-US" altLang="zh-TW" dirty="0"/>
              <a:t>(</a:t>
            </a:r>
            <a:r>
              <a:rPr lang="zh-TW" altLang="en-US" dirty="0"/>
              <a:t>公尺</a:t>
            </a:r>
            <a:r>
              <a:rPr lang="en-US" altLang="zh-TW" dirty="0"/>
              <a:t>) </a:t>
            </a:r>
            <a:r>
              <a:rPr lang="zh-TW" altLang="en-US" dirty="0"/>
              <a:t>的</a:t>
            </a:r>
            <a:r>
              <a:rPr lang="zh-TW" altLang="en-US" dirty="0" smtClean="0"/>
              <a:t>平方，小數點後一位四捨五入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輸出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 smtClean="0"/>
              <a:t>Height:??</a:t>
            </a:r>
            <a:r>
              <a:rPr lang="en-US" altLang="zh-TW" dirty="0"/>
              <a:t>cm</a:t>
            </a:r>
            <a:br>
              <a:rPr lang="en-US" altLang="zh-TW" dirty="0"/>
            </a:br>
            <a:r>
              <a:rPr lang="en-US" altLang="zh-TW" dirty="0" smtClean="0"/>
              <a:t>Weight:??</a:t>
            </a:r>
            <a:r>
              <a:rPr lang="en-US" altLang="zh-TW" dirty="0"/>
              <a:t>kg</a:t>
            </a:r>
          </a:p>
          <a:p>
            <a:pPr marL="0" indent="0">
              <a:buNone/>
            </a:pPr>
            <a:r>
              <a:rPr lang="en-US" altLang="zh-TW" dirty="0" smtClean="0"/>
              <a:t>BMI</a:t>
            </a:r>
            <a:r>
              <a:rPr lang="en-US" altLang="zh-TW" dirty="0"/>
              <a:t>:??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7471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19" y="1986266"/>
            <a:ext cx="6791699" cy="4235469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110758" y="934325"/>
            <a:ext cx="86485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會有輸入輸出格式以及範例，範例要</a:t>
            </a:r>
            <a:r>
              <a:rPr lang="zh-TW" altLang="en-US" sz="3000" dirty="0">
                <a:solidFill>
                  <a:srgbClr val="FF0000"/>
                </a:solidFill>
                <a:latin typeface="+mj-ea"/>
                <a:ea typeface="+mj-ea"/>
              </a:rPr>
              <a:t>全對在做上傳</a:t>
            </a:r>
          </a:p>
        </p:txBody>
      </p:sp>
    </p:spTree>
    <p:extLst>
      <p:ext uri="{BB962C8B-B14F-4D97-AF65-F5344CB8AC3E}">
        <p14:creationId xmlns:p14="http://schemas.microsoft.com/office/powerpoint/2010/main" val="339339266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10:</a:t>
            </a:r>
          </a:p>
          <a:p>
            <a:pPr marL="0" indent="0">
              <a:buNone/>
            </a:pPr>
            <a:r>
              <a:rPr lang="zh-TW" altLang="en-US" dirty="0"/>
              <a:t>輸入三個期末考分數</a:t>
            </a:r>
            <a:r>
              <a:rPr lang="en-US" altLang="zh-TW" dirty="0"/>
              <a:t>(</a:t>
            </a:r>
            <a:r>
              <a:rPr lang="zh-TW" altLang="en-US" dirty="0"/>
              <a:t>國文</a:t>
            </a:r>
            <a:r>
              <a:rPr lang="en-US" altLang="zh-TW" dirty="0"/>
              <a:t>/</a:t>
            </a:r>
            <a:r>
              <a:rPr lang="zh-TW" altLang="en-US" dirty="0"/>
              <a:t>英文</a:t>
            </a:r>
            <a:r>
              <a:rPr lang="en-US" altLang="zh-TW" dirty="0"/>
              <a:t>/</a:t>
            </a:r>
            <a:r>
              <a:rPr lang="zh-TW" altLang="en-US" dirty="0"/>
              <a:t>數學</a:t>
            </a:r>
            <a:r>
              <a:rPr lang="en-US" altLang="zh-TW" dirty="0"/>
              <a:t>)</a:t>
            </a:r>
            <a:r>
              <a:rPr lang="zh-TW" altLang="en-US" dirty="0"/>
              <a:t>，然後給予分別權重，請告訴各科分數，以及總平均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輸出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 smtClean="0"/>
              <a:t>Chinse:??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 smtClean="0"/>
              <a:t>English:??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/>
              <a:t>Math:??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W</a:t>
            </a:r>
            <a:r>
              <a:rPr lang="en-US" altLang="zh-TW" dirty="0" smtClean="0"/>
              <a:t>eight </a:t>
            </a:r>
            <a:r>
              <a:rPr lang="en-US" altLang="zh-TW" dirty="0"/>
              <a:t>A</a:t>
            </a:r>
            <a:r>
              <a:rPr lang="en-US" altLang="zh-TW" dirty="0" smtClean="0"/>
              <a:t>verage </a:t>
            </a:r>
            <a:r>
              <a:rPr lang="en-US" altLang="zh-TW" dirty="0" smtClean="0"/>
              <a:t>:???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931107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 fontScale="90000"/>
          </a:bodyPr>
          <a:lstStyle/>
          <a:p>
            <a:r>
              <a:rPr lang="en-US" altLang="zh-TW" sz="5400" dirty="0"/>
              <a:t>If/For/While </a:t>
            </a:r>
            <a:br>
              <a:rPr lang="en-US" altLang="zh-TW" sz="5400" dirty="0"/>
            </a:br>
            <a:r>
              <a:rPr lang="en-US" altLang="zh-TW" sz="5400" dirty="0"/>
              <a:t>Basic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655297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甚麼是</a:t>
            </a:r>
            <a:r>
              <a:rPr lang="en-US" altLang="zh-TW" b="1" dirty="0" smtClean="0"/>
              <a:t>If</a:t>
            </a: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他是一個幫我們判斷是非的程式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可以在</a:t>
            </a:r>
            <a:r>
              <a:rPr lang="zh-TW" altLang="en-US" dirty="0">
                <a:solidFill>
                  <a:srgbClr val="FF0000"/>
                </a:solidFill>
              </a:rPr>
              <a:t>正確時執行一段程式碼</a:t>
            </a:r>
            <a:r>
              <a:rPr lang="zh-TW" altLang="en-US" dirty="0"/>
              <a:t>，但</a:t>
            </a:r>
            <a:r>
              <a:rPr lang="zh-TW" altLang="en-US" dirty="0">
                <a:solidFill>
                  <a:srgbClr val="FF0000"/>
                </a:solidFill>
              </a:rPr>
              <a:t>不正確時不執行或執行其他程式碼</a:t>
            </a: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330766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altLang="zh-TW" dirty="0"/>
              <a:t>if </a:t>
            </a:r>
            <a:r>
              <a:rPr lang="zh-TW" altLang="en-US" dirty="0"/>
              <a:t>條件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	code1</a:t>
            </a:r>
          </a:p>
          <a:p>
            <a:pPr marL="0" indent="0">
              <a:buNone/>
            </a:pPr>
            <a:r>
              <a:rPr lang="en-US" altLang="zh-TW" dirty="0" err="1"/>
              <a:t>elif</a:t>
            </a:r>
            <a:r>
              <a:rPr lang="en-US" altLang="zh-TW" dirty="0"/>
              <a:t> </a:t>
            </a:r>
            <a:r>
              <a:rPr lang="zh-TW" altLang="en-US" dirty="0"/>
              <a:t>條件</a:t>
            </a:r>
            <a:r>
              <a:rPr lang="en-US" altLang="zh-TW" dirty="0"/>
              <a:t>2:</a:t>
            </a:r>
          </a:p>
          <a:p>
            <a:pPr marL="0" indent="0">
              <a:buNone/>
            </a:pPr>
            <a:r>
              <a:rPr lang="en-US" altLang="zh-TW" dirty="0"/>
              <a:t>	code2</a:t>
            </a:r>
          </a:p>
          <a:p>
            <a:pPr marL="0" indent="0">
              <a:buNone/>
            </a:pPr>
            <a:r>
              <a:rPr lang="en-US" altLang="zh-TW" dirty="0"/>
              <a:t>else:</a:t>
            </a:r>
          </a:p>
          <a:p>
            <a:pPr marL="0" indent="0">
              <a:buNone/>
            </a:pPr>
            <a:r>
              <a:rPr lang="en-US" altLang="zh-TW" dirty="0"/>
              <a:t>	code3</a:t>
            </a:r>
          </a:p>
          <a:p>
            <a:pPr marL="0" indent="0">
              <a:buNone/>
            </a:pPr>
            <a:r>
              <a:rPr lang="zh-TW" altLang="en-US" dirty="0"/>
              <a:t>若條件式</a:t>
            </a:r>
            <a:r>
              <a:rPr lang="en-US" altLang="zh-TW" dirty="0"/>
              <a:t>1True</a:t>
            </a:r>
            <a:r>
              <a:rPr lang="zh-TW" altLang="en-US" dirty="0"/>
              <a:t>，執行</a:t>
            </a:r>
            <a:r>
              <a:rPr lang="en-US" altLang="zh-TW" dirty="0"/>
              <a:t>code1</a:t>
            </a:r>
          </a:p>
          <a:p>
            <a:pPr marL="0" indent="0">
              <a:buNone/>
            </a:pPr>
            <a:r>
              <a:rPr lang="zh-TW" altLang="en-US" dirty="0"/>
              <a:t>反之條件式</a:t>
            </a:r>
            <a:r>
              <a:rPr lang="en-US" altLang="zh-TW" dirty="0"/>
              <a:t>1True</a:t>
            </a:r>
            <a:r>
              <a:rPr lang="zh-TW" altLang="en-US" dirty="0"/>
              <a:t>，執行</a:t>
            </a:r>
            <a:r>
              <a:rPr lang="en-US" altLang="zh-TW" dirty="0"/>
              <a:t>code2</a:t>
            </a:r>
          </a:p>
          <a:p>
            <a:pPr marL="0" indent="0">
              <a:buNone/>
            </a:pPr>
            <a:r>
              <a:rPr lang="zh-TW" altLang="en-US" dirty="0"/>
              <a:t>若兩個皆不成立，執行</a:t>
            </a:r>
            <a:r>
              <a:rPr lang="en-US" altLang="zh-TW" dirty="0"/>
              <a:t>code3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你要告訴她是他要執行的</a:t>
            </a:r>
            <a:r>
              <a:rPr lang="en-US" altLang="zh-TW" dirty="0">
                <a:solidFill>
                  <a:srgbClr val="FF0000"/>
                </a:solidFill>
              </a:rPr>
              <a:t>code</a:t>
            </a:r>
            <a:r>
              <a:rPr lang="zh-TW" altLang="en-US" dirty="0">
                <a:solidFill>
                  <a:srgbClr val="FF0000"/>
                </a:solidFill>
              </a:rPr>
              <a:t>要在前面加上一個</a:t>
            </a:r>
            <a:r>
              <a:rPr lang="en-US" altLang="zh-TW" dirty="0">
                <a:solidFill>
                  <a:srgbClr val="FF0000"/>
                </a:solidFill>
              </a:rPr>
              <a:t>Tab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else if </a:t>
            </a:r>
            <a:r>
              <a:rPr lang="zh-TW" altLang="en-US" dirty="0">
                <a:solidFill>
                  <a:srgbClr val="FF0000"/>
                </a:solidFill>
              </a:rPr>
              <a:t>可以有無限個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>
                <a:solidFill>
                  <a:srgbClr val="FF0000"/>
                </a:solidFill>
              </a:rPr>
              <a:t>if </a:t>
            </a:r>
            <a:r>
              <a:rPr lang="zh-TW" altLang="en-US" dirty="0">
                <a:solidFill>
                  <a:srgbClr val="FF0000"/>
                </a:solidFill>
              </a:rPr>
              <a:t>一定要最早出現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else</a:t>
            </a:r>
            <a:r>
              <a:rPr lang="zh-TW" altLang="en-US" dirty="0">
                <a:solidFill>
                  <a:srgbClr val="FF0000"/>
                </a:solidFill>
              </a:rPr>
              <a:t> 一定要最晚出現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428390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1:</a:t>
            </a:r>
            <a:r>
              <a:rPr lang="zh-TW" altLang="en-US" b="1" dirty="0"/>
              <a:t> 判斷分數是否及格</a:t>
            </a:r>
            <a:endParaRPr lang="en-US" altLang="zh-TW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312" y="1916832"/>
            <a:ext cx="4525006" cy="218152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6309" y="4221088"/>
            <a:ext cx="5973009" cy="1829055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704038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2:</a:t>
            </a:r>
            <a:r>
              <a:rPr lang="zh-TW" altLang="en-US" b="1" dirty="0"/>
              <a:t> 判斷分數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>&gt;=90</a:t>
            </a:r>
            <a:r>
              <a:rPr lang="zh-TW" altLang="en-US" dirty="0"/>
              <a:t> </a:t>
            </a:r>
            <a:r>
              <a:rPr lang="en-US" altLang="zh-TW" dirty="0"/>
              <a:t>:A</a:t>
            </a:r>
          </a:p>
          <a:p>
            <a:pPr marL="0" indent="0">
              <a:buNone/>
            </a:pPr>
            <a:r>
              <a:rPr lang="en-US" altLang="zh-TW" dirty="0"/>
              <a:t>&gt;=80</a:t>
            </a:r>
            <a:r>
              <a:rPr lang="zh-TW" altLang="en-US" dirty="0"/>
              <a:t> </a:t>
            </a:r>
            <a:r>
              <a:rPr lang="en-US" altLang="zh-TW" dirty="0"/>
              <a:t>:B</a:t>
            </a:r>
          </a:p>
          <a:p>
            <a:pPr marL="0" indent="0">
              <a:buNone/>
            </a:pPr>
            <a:r>
              <a:rPr lang="en-US" altLang="zh-TW" dirty="0"/>
              <a:t>&gt;=70</a:t>
            </a:r>
            <a:r>
              <a:rPr lang="zh-TW" altLang="en-US" dirty="0"/>
              <a:t> </a:t>
            </a:r>
            <a:r>
              <a:rPr lang="en-US" altLang="zh-TW" dirty="0"/>
              <a:t>:C</a:t>
            </a:r>
          </a:p>
          <a:p>
            <a:pPr marL="0" indent="0">
              <a:buNone/>
            </a:pPr>
            <a:r>
              <a:rPr lang="en-US" altLang="zh-TW" dirty="0"/>
              <a:t>&gt;=60:D</a:t>
            </a:r>
          </a:p>
          <a:p>
            <a:pPr marL="0" indent="0">
              <a:buNone/>
            </a:pPr>
            <a:r>
              <a:rPr lang="en-US" altLang="zh-TW" dirty="0"/>
              <a:t>&lt;60:F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36" y="1166018"/>
            <a:ext cx="4706007" cy="4991797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072192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提問</a:t>
            </a:r>
            <a:r>
              <a:rPr lang="en-US" altLang="zh-TW" b="1" dirty="0"/>
              <a:t>:</a:t>
            </a:r>
            <a:r>
              <a:rPr lang="zh-TW" altLang="en-US" b="1" dirty="0"/>
              <a:t>請問兩者程式碼意思一致嗎</a:t>
            </a:r>
            <a:r>
              <a:rPr lang="en-US" altLang="zh-TW" b="1" dirty="0"/>
              <a:t>?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8" y="1853447"/>
            <a:ext cx="4057935" cy="430436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994469"/>
            <a:ext cx="3859047" cy="4149080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236475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輸入</a:t>
            </a:r>
            <a:r>
              <a:rPr lang="zh-TW" altLang="en-US" dirty="0"/>
              <a:t>身高體重以及姓名，輸出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XXXX</a:t>
            </a:r>
            <a:r>
              <a:rPr lang="zh-TW" altLang="en-US" dirty="0"/>
              <a:t> 體重</a:t>
            </a:r>
            <a:r>
              <a:rPr lang="en-US" altLang="zh-TW" dirty="0"/>
              <a:t>YYY</a:t>
            </a:r>
            <a:r>
              <a:rPr lang="zh-TW" altLang="en-US" dirty="0"/>
              <a:t> 身高 </a:t>
            </a:r>
            <a:r>
              <a:rPr lang="en-US" altLang="zh-TW" dirty="0"/>
              <a:t>ZZZ</a:t>
            </a:r>
            <a:r>
              <a:rPr lang="zh-TW" altLang="en-US" dirty="0"/>
              <a:t> 身體狀態</a:t>
            </a:r>
            <a:r>
              <a:rPr lang="en-US" altLang="zh-TW" dirty="0"/>
              <a:t>AA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3237981"/>
            <a:ext cx="8802328" cy="241968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058438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54313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組合邏輯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            </a:t>
            </a:r>
            <a:r>
              <a:rPr lang="en-US" altLang="zh-TW" dirty="0"/>
              <a:t>A or B                         A and B   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97" y="2996952"/>
            <a:ext cx="3527094" cy="2151910"/>
          </a:xfrm>
          <a:prstGeom prst="rect">
            <a:avLst/>
          </a:prstGeom>
        </p:spPr>
      </p:pic>
      <p:pic>
        <p:nvPicPr>
          <p:cNvPr id="1028" name="Picture 4" descr="交集- Wikiwa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3075032"/>
            <a:ext cx="3456384" cy="207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4582" y="1150140"/>
            <a:ext cx="5152305" cy="1724402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321137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範例</a:t>
            </a:r>
            <a:r>
              <a:rPr lang="en-US" altLang="zh-TW" dirty="0"/>
              <a:t>1:</a:t>
            </a:r>
            <a:r>
              <a:rPr lang="zh-TW" altLang="en-US" dirty="0"/>
              <a:t> 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我</a:t>
            </a:r>
            <a:r>
              <a:rPr lang="zh-TW" altLang="en-US" dirty="0"/>
              <a:t>希望找一個漂亮</a:t>
            </a:r>
            <a:r>
              <a:rPr lang="zh-TW" altLang="en-US" dirty="0">
                <a:solidFill>
                  <a:srgbClr val="FF0000"/>
                </a:solidFill>
              </a:rPr>
              <a:t>且</a:t>
            </a:r>
            <a:r>
              <a:rPr lang="zh-TW" altLang="en-US" dirty="0"/>
              <a:t>高的女生的女生當朋友</a:t>
            </a: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068960"/>
            <a:ext cx="6938816" cy="2403269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942860"/>
      </p:ext>
    </p:extLst>
  </p:cSld>
  <p:clrMapOvr>
    <a:masterClrMapping/>
  </p:clrMapOvr>
</p:sld>
</file>

<file path=ppt/theme/theme1.xml><?xml version="1.0" encoding="utf-8"?>
<a:theme xmlns:a="http://schemas.openxmlformats.org/drawingml/2006/main" name="2019-I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訂 2">
      <a:majorFont>
        <a:latin typeface="微軟正黑體"/>
        <a:ea typeface="微軟正黑體"/>
        <a:cs typeface=""/>
      </a:majorFont>
      <a:minorFont>
        <a:latin typeface="微軟正黑體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2019-IT</Template>
  <TotalTime>2246</TotalTime>
  <Words>3915</Words>
  <Application>Microsoft Office PowerPoint</Application>
  <PresentationFormat>如螢幕大小 (4:3)</PresentationFormat>
  <Paragraphs>1113</Paragraphs>
  <Slides>243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243</vt:i4>
      </vt:variant>
    </vt:vector>
  </HeadingPairs>
  <TitlesOfParts>
    <vt:vector size="249" baseType="lpstr">
      <vt:lpstr>微軟正黑體</vt:lpstr>
      <vt:lpstr>新細明體</vt:lpstr>
      <vt:lpstr>Arial</vt:lpstr>
      <vt:lpstr>Calibri</vt:lpstr>
      <vt:lpstr>Wingdings</vt:lpstr>
      <vt:lpstr>2019-IT</vt:lpstr>
      <vt:lpstr>PowerPoint 簡報</vt:lpstr>
      <vt:lpstr>Codeforces</vt:lpstr>
      <vt:lpstr>Codeforces</vt:lpstr>
      <vt:lpstr>Codeforces</vt:lpstr>
      <vt:lpstr>Codeforces</vt:lpstr>
      <vt:lpstr>Codeforces</vt:lpstr>
      <vt:lpstr>Codeforces</vt:lpstr>
      <vt:lpstr>Codeforces</vt:lpstr>
      <vt:lpstr>Codeforce</vt:lpstr>
      <vt:lpstr>Codeforce</vt:lpstr>
      <vt:lpstr>Codeforce</vt:lpstr>
      <vt:lpstr>Environment/課程安排</vt:lpstr>
      <vt:lpstr>Environment</vt:lpstr>
      <vt:lpstr>Environment</vt:lpstr>
      <vt:lpstr>Environment</vt:lpstr>
      <vt:lpstr>Environment</vt:lpstr>
      <vt:lpstr>Environment</vt:lpstr>
      <vt:lpstr>Environment</vt:lpstr>
      <vt:lpstr>Environment</vt:lpstr>
      <vt:lpstr>Environment</vt:lpstr>
      <vt:lpstr>Environment</vt:lpstr>
      <vt:lpstr>Environment</vt:lpstr>
      <vt:lpstr>Python Basis</vt:lpstr>
      <vt:lpstr>Python 簡介</vt:lpstr>
      <vt:lpstr>Python 簡介</vt:lpstr>
      <vt:lpstr>Input/Output/Variable   Basic</vt:lpstr>
      <vt:lpstr>Output Basic</vt:lpstr>
      <vt:lpstr>Output Basic</vt:lpstr>
      <vt:lpstr>Output Basic</vt:lpstr>
      <vt:lpstr>Output Basic</vt:lpstr>
      <vt:lpstr>Varialbe Basic</vt:lpstr>
      <vt:lpstr>Varialbe Basic</vt:lpstr>
      <vt:lpstr>Varialbe Basic</vt:lpstr>
      <vt:lpstr>Varialbe Basic</vt:lpstr>
      <vt:lpstr>Varialbe Basic</vt:lpstr>
      <vt:lpstr>Varialbe Basic</vt:lpstr>
      <vt:lpstr>Varialbe Basic</vt:lpstr>
      <vt:lpstr>Varialbe Basic</vt:lpstr>
      <vt:lpstr>Input Basic</vt:lpstr>
      <vt:lpstr>Input Basic</vt:lpstr>
      <vt:lpstr>Input Basic</vt:lpstr>
      <vt:lpstr>Input Basic</vt:lpstr>
      <vt:lpstr>Input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Format</vt:lpstr>
      <vt:lpstr>Format</vt:lpstr>
      <vt:lpstr>Format</vt:lpstr>
      <vt:lpstr>Format</vt:lpstr>
      <vt:lpstr>Format</vt:lpstr>
      <vt:lpstr>Format</vt:lpstr>
      <vt:lpstr>Format</vt:lpstr>
      <vt:lpstr>Format</vt:lpstr>
      <vt:lpstr>Format</vt:lpstr>
      <vt:lpstr>If/For/While 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for Basic</vt:lpstr>
      <vt:lpstr>for Basic</vt:lpstr>
      <vt:lpstr>for Basic</vt:lpstr>
      <vt:lpstr>for Basic</vt:lpstr>
      <vt:lpstr>for Basic</vt:lpstr>
      <vt:lpstr>for Basic</vt:lpstr>
      <vt:lpstr>for Basic</vt:lpstr>
      <vt:lpstr>while Basic</vt:lpstr>
      <vt:lpstr>while Basic</vt:lpstr>
      <vt:lpstr>while Basic</vt:lpstr>
      <vt:lpstr>while Basic</vt:lpstr>
      <vt:lpstr>while Basic</vt:lpstr>
      <vt:lpstr>while Basic</vt:lpstr>
      <vt:lpstr>while Basic</vt:lpstr>
      <vt:lpstr>while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Output Advance</vt:lpstr>
      <vt:lpstr>Output Advance</vt:lpstr>
      <vt:lpstr>Output Advance</vt:lpstr>
      <vt:lpstr>Output Advance</vt:lpstr>
      <vt:lpstr>Output Advance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Advance</vt:lpstr>
      <vt:lpstr>List Advance</vt:lpstr>
      <vt:lpstr>List Advance</vt:lpstr>
      <vt:lpstr>List Advance</vt:lpstr>
      <vt:lpstr>List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Tuple/set/dict Baisc</vt:lpstr>
      <vt:lpstr>Tuple basic</vt:lpstr>
      <vt:lpstr>Tuple basic</vt:lpstr>
      <vt:lpstr>Tuple basic</vt:lpstr>
      <vt:lpstr>Tuple basic</vt:lpstr>
      <vt:lpstr>set basic</vt:lpstr>
      <vt:lpstr>Set basic</vt:lpstr>
      <vt:lpstr>Set basic</vt:lpstr>
      <vt:lpstr>Set basic</vt:lpstr>
      <vt:lpstr>Set basic</vt:lpstr>
      <vt:lpstr>Set basic</vt:lpstr>
      <vt:lpstr>Set basic</vt:lpstr>
      <vt:lpstr>Dict basic</vt:lpstr>
      <vt:lpstr>Dict basic</vt:lpstr>
      <vt:lpstr>Dict basic</vt:lpstr>
      <vt:lpstr>Dict basic</vt:lpstr>
      <vt:lpstr>Dict basic</vt:lpstr>
      <vt:lpstr>Dict basic</vt:lpstr>
      <vt:lpstr>Dict basic</vt:lpstr>
      <vt:lpstr>Flow Chart</vt:lpstr>
      <vt:lpstr>Flow Chart</vt:lpstr>
      <vt:lpstr>Flow Chart</vt:lpstr>
      <vt:lpstr>Flow Chart</vt:lpstr>
      <vt:lpstr>Flow Chart</vt:lpstr>
      <vt:lpstr>Flow Chart</vt:lpstr>
      <vt:lpstr>Flow Chart</vt:lpstr>
      <vt:lpstr>Flow Chart</vt:lpstr>
      <vt:lpstr>Flow Chart</vt:lpstr>
      <vt:lpstr>Flow Chart</vt:lpstr>
      <vt:lpstr>Flow Chart</vt:lpstr>
      <vt:lpstr>Greedy</vt:lpstr>
      <vt:lpstr>Greedy</vt:lpstr>
      <vt:lpstr>Greedy</vt:lpstr>
      <vt:lpstr>Greedy</vt:lpstr>
      <vt:lpstr>Recursion</vt:lpstr>
      <vt:lpstr>Recursion</vt:lpstr>
      <vt:lpstr>Recursion</vt:lpstr>
      <vt:lpstr>Recursion</vt:lpstr>
      <vt:lpstr>Recursion</vt:lpstr>
      <vt:lpstr>Recursion</vt:lpstr>
      <vt:lpstr>補充資料:資料結構</vt:lpstr>
      <vt:lpstr>資料結構</vt:lpstr>
      <vt:lpstr>資料結構</vt:lpstr>
      <vt:lpstr>資料結構</vt:lpstr>
      <vt:lpstr>資料結構</vt:lpstr>
      <vt:lpstr>資料結構</vt:lpstr>
      <vt:lpstr>資料結構</vt:lpstr>
      <vt:lpstr>資料結構</vt:lpstr>
      <vt:lpstr>資料結構</vt:lpstr>
      <vt:lpstr>資料結構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Exception</vt:lpstr>
      <vt:lpstr>Exception</vt:lpstr>
      <vt:lpstr>Exception</vt:lpstr>
      <vt:lpstr>Exception</vt:lpstr>
      <vt:lpstr>Exception</vt:lpstr>
      <vt:lpstr>Exception</vt:lpstr>
      <vt:lpstr>Exception</vt:lpstr>
      <vt:lpstr>Exception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IT-Jeff</dc:creator>
  <cp:lastModifiedBy>Chino</cp:lastModifiedBy>
  <cp:revision>171</cp:revision>
  <dcterms:created xsi:type="dcterms:W3CDTF">2019-01-25T01:53:35Z</dcterms:created>
  <dcterms:modified xsi:type="dcterms:W3CDTF">2023-06-18T14:52:14Z</dcterms:modified>
</cp:coreProperties>
</file>

<file path=docProps/thumbnail.jpeg>
</file>